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695" r:id="rId5"/>
    <p:sldId id="256" r:id="rId6"/>
    <p:sldId id="772" r:id="rId7"/>
    <p:sldId id="775" r:id="rId8"/>
    <p:sldId id="776" r:id="rId9"/>
    <p:sldId id="785" r:id="rId10"/>
    <p:sldId id="780" r:id="rId11"/>
    <p:sldId id="258" r:id="rId12"/>
    <p:sldId id="781" r:id="rId13"/>
    <p:sldId id="784" r:id="rId14"/>
    <p:sldId id="773" r:id="rId15"/>
    <p:sldId id="262" r:id="rId16"/>
    <p:sldId id="267" r:id="rId17"/>
    <p:sldId id="266" r:id="rId18"/>
    <p:sldId id="770" r:id="rId19"/>
    <p:sldId id="278" r:id="rId20"/>
    <p:sldId id="771" r:id="rId21"/>
    <p:sldId id="280" r:id="rId22"/>
    <p:sldId id="276" r:id="rId23"/>
    <p:sldId id="271" r:id="rId24"/>
    <p:sldId id="274" r:id="rId25"/>
    <p:sldId id="275" r:id="rId26"/>
    <p:sldId id="281" r:id="rId27"/>
    <p:sldId id="282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33333"/>
    <a:srgbClr val="7799C8"/>
    <a:srgbClr val="DEAF62"/>
    <a:srgbClr val="E8E8E8"/>
    <a:srgbClr val="3E4E61"/>
    <a:srgbClr val="F5C68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1002C-A868-43A8-84F4-9056A08F298B}" v="9" dt="2023-10-02T11:11:15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236" y="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0388-7962-F54C-9FAC-89784D8B5113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8200B-4F87-D646-9A11-8C93C8203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3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FBF8A-613F-434E-95C5-76393667F328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79D0-40E6-3B45-9AA1-6154E58FB0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93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  <p:sp>
        <p:nvSpPr>
          <p:cNvPr id="167" name="Google Shape;1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prepare for our next activity, we will be sharing a three column Annotation Grid.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would like you to begin thinking about solutions and develop a list of possible contingencies for any of these three areas.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>
                <a:solidFill>
                  <a:srgbClr val="3F3F3F"/>
                </a:solidFill>
              </a:rPr>
              <a:t>On your Annotation Toolbar, select </a:t>
            </a:r>
            <a:r>
              <a:rPr lang="en-US" b="1">
                <a:solidFill>
                  <a:srgbClr val="3F3F3F"/>
                </a:solidFill>
              </a:rPr>
              <a:t>Format</a:t>
            </a:r>
            <a:r>
              <a:rPr lang="en-US">
                <a:solidFill>
                  <a:srgbClr val="3F3F3F"/>
                </a:solidFill>
              </a:rPr>
              <a:t> and change  the </a:t>
            </a:r>
            <a:r>
              <a:rPr lang="en-US" b="1">
                <a:solidFill>
                  <a:srgbClr val="3F3F3F"/>
                </a:solidFill>
              </a:rPr>
              <a:t>Font</a:t>
            </a:r>
            <a:r>
              <a:rPr lang="en-US">
                <a:solidFill>
                  <a:srgbClr val="3F3F3F"/>
                </a:solidFill>
              </a:rPr>
              <a:t> to </a:t>
            </a:r>
            <a:r>
              <a:rPr lang="en-US" b="1">
                <a:solidFill>
                  <a:srgbClr val="3F3F3F"/>
                </a:solidFill>
              </a:rPr>
              <a:t>12 point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>
                <a:solidFill>
                  <a:srgbClr val="3F3F3F"/>
                </a:solidFill>
              </a:rPr>
              <a:t>Select the </a:t>
            </a:r>
            <a:r>
              <a:rPr lang="en-US" b="1">
                <a:solidFill>
                  <a:srgbClr val="3F3F3F"/>
                </a:solidFill>
              </a:rPr>
              <a:t>Text</a:t>
            </a:r>
            <a:r>
              <a:rPr lang="en-US">
                <a:solidFill>
                  <a:srgbClr val="3F3F3F"/>
                </a:solidFill>
              </a:rPr>
              <a:t> tool, </a:t>
            </a:r>
            <a:r>
              <a:rPr lang="en-US" b="1">
                <a:solidFill>
                  <a:srgbClr val="3F3F3F"/>
                </a:solidFill>
              </a:rPr>
              <a:t>Click</a:t>
            </a:r>
            <a:r>
              <a:rPr lang="en-US">
                <a:solidFill>
                  <a:srgbClr val="3F3F3F"/>
                </a:solidFill>
              </a:rPr>
              <a:t> inside any one of the three columns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 b="1">
                <a:solidFill>
                  <a:srgbClr val="3F3F3F"/>
                </a:solidFill>
              </a:rPr>
              <a:t>Resize</a:t>
            </a:r>
            <a:r>
              <a:rPr lang="en-US">
                <a:solidFill>
                  <a:srgbClr val="3F3F3F"/>
                </a:solidFill>
              </a:rPr>
              <a:t> your text box to fit the column width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AutoNum type="arabicPeriod"/>
            </a:pPr>
            <a:r>
              <a:rPr lang="en-US" b="1">
                <a:solidFill>
                  <a:srgbClr val="3F3F3F"/>
                </a:solidFill>
              </a:rPr>
              <a:t>Type</a:t>
            </a:r>
            <a:r>
              <a:rPr lang="en-US">
                <a:solidFill>
                  <a:srgbClr val="3F3F3F"/>
                </a:solidFill>
              </a:rPr>
              <a:t> your solution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ASK</a:t>
            </a:r>
            <a:r>
              <a:rPr lang="en-US"/>
              <a:t> Does anyone have any questions?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2020 Wendi Barlow Consulting LLC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3511550" cy="197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 MIN</a:t>
            </a:r>
            <a:endParaRPr/>
          </a:p>
        </p:txBody>
      </p:sp>
      <p:sp>
        <p:nvSpPr>
          <p:cNvPr id="433" name="Google Shape;43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3511550" cy="1974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5" name="Google Shape;4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26FA-588D-D194-5246-3ABA0ECE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3B993-26DE-F930-0E55-5336E9B961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www.ELE.llc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295C2-29C2-1F0F-37FD-524C74EC7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0" y="1"/>
            <a:ext cx="9144000" cy="42926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5500" y="229791"/>
            <a:ext cx="7797800" cy="38330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95088-83C2-D98C-EA30-C8337DCE4BEC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A9D6D-8691-58E1-C5DF-7BE6FB4F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l="1581" b="1700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33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678559" y="1"/>
            <a:ext cx="1786883" cy="1836000"/>
            <a:chOff x="3303811" y="0"/>
            <a:chExt cx="2639789" cy="27123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3303811" y="0"/>
              <a:ext cx="2639789" cy="271235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ele-logo-white-w-tag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28926" y="495906"/>
              <a:ext cx="2014958" cy="168820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2444750" y="3887262"/>
            <a:ext cx="4572000" cy="37811"/>
          </a:xfrm>
          <a:prstGeom prst="rect">
            <a:avLst/>
          </a:prstGeom>
          <a:solidFill>
            <a:srgbClr val="7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7174"/>
            <a:ext cx="7772400" cy="643731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rgbClr val="FFFFFF"/>
                </a:solidFill>
                <a:latin typeface="Lora"/>
                <a:cs typeface="Lo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40352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www.ELE.llc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0EB68-1468-8657-4705-B82E73BB9B35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E53935-0CF2-229E-A809-3A552FA5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7" y="139912"/>
            <a:ext cx="8218487" cy="1104564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16DF0B3-FEE4-BFDA-FCC3-25BBAE3BA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97" y="1244476"/>
            <a:ext cx="8218487" cy="30955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black and red logo&#10;&#10;Description automatically generated">
            <a:extLst>
              <a:ext uri="{FF2B5EF4-FFF2-40B4-BE49-F238E27FC236}">
                <a16:creationId xmlns:a16="http://schemas.microsoft.com/office/drawing/2014/main" id="{76F8B352-4B84-B9BA-8908-5C4CA4922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8A4F3F7-028F-012A-A2B7-02759E98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slide" userDrawn="1">
  <p:cSld name="Blank 2">
    <p:bg>
      <p:bgPr>
        <a:solidFill>
          <a:srgbClr val="7799C8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AEE36-FE9E-FDC5-EF47-203BE020943E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435675-9218-C7E6-E7DA-C71BBEEB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7" y="139912"/>
            <a:ext cx="8218487" cy="1104564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1E236F-1C6C-5165-10E4-E94EBB36C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97" y="1244476"/>
            <a:ext cx="8218487" cy="30777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73484F-7D4D-8FBB-3AFB-C1362C72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5F969A0D-5223-C787-CEEB-444EBC52B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561A8-49C2-558D-60DF-5B3F2B5291D8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376101-7308-A3B3-EA42-FA4E8970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7" y="139912"/>
            <a:ext cx="8218487" cy="1104564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FEC3EB-DF0C-3444-20F9-A0E14ABB6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97" y="1244477"/>
            <a:ext cx="8218487" cy="31483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black and red logo&#10;&#10;Description automatically generated">
            <a:extLst>
              <a:ext uri="{FF2B5EF4-FFF2-40B4-BE49-F238E27FC236}">
                <a16:creationId xmlns:a16="http://schemas.microsoft.com/office/drawing/2014/main" id="{E3AE3EA7-9E46-D32D-BB4B-0AECC61C6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45D15D5-D05E-6D07-F75A-10EDAF62B1D0}"/>
              </a:ext>
            </a:extLst>
          </p:cNvPr>
          <p:cNvSpPr txBox="1">
            <a:spLocks/>
          </p:cNvSpPr>
          <p:nvPr userDrawn="1"/>
        </p:nvSpPr>
        <p:spPr>
          <a:xfrm>
            <a:off x="8216900" y="4829771"/>
            <a:ext cx="711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u="none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0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slide" preserve="1">
  <p:cSld name="Blank Slide 2">
    <p:bg>
      <p:bgPr>
        <a:solidFill>
          <a:srgbClr val="7799C8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 descr="44204522785_0d9a10d566_k.jpg">
            <a:extLst>
              <a:ext uri="{FF2B5EF4-FFF2-40B4-BE49-F238E27FC236}">
                <a16:creationId xmlns:a16="http://schemas.microsoft.com/office/drawing/2014/main" id="{AFDF6A38-0C07-5EE9-9769-2E2215922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l="5703" t="13090" b="738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CC811A-4189-8379-FB1A-ED92780E2B97}"/>
              </a:ext>
            </a:extLst>
          </p:cNvPr>
          <p:cNvSpPr/>
          <p:nvPr userDrawn="1"/>
        </p:nvSpPr>
        <p:spPr>
          <a:xfrm>
            <a:off x="0" y="-48240"/>
            <a:ext cx="9144000" cy="1575957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18463483-F4F5-444D-B7A4-A4EDBE6BC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300" y="4419001"/>
            <a:ext cx="1030244" cy="5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clapping&#10;&#10;Description automatically generated">
            <a:extLst>
              <a:ext uri="{FF2B5EF4-FFF2-40B4-BE49-F238E27FC236}">
                <a16:creationId xmlns:a16="http://schemas.microsoft.com/office/drawing/2014/main" id="{8CA0CC9C-D021-39ED-07B8-AA905D081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rcRect b="43932"/>
          <a:stretch/>
        </p:blipFill>
        <p:spPr>
          <a:xfrm>
            <a:off x="-29819" y="0"/>
            <a:ext cx="9173819" cy="5143500"/>
          </a:xfrm>
          <a:prstGeom prst="rect">
            <a:avLst/>
          </a:prstGeom>
        </p:spPr>
      </p:pic>
      <p:sp>
        <p:nvSpPr>
          <p:cNvPr id="8" name="Transparency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169821" y="80033"/>
            <a:ext cx="8804358" cy="4976231"/>
          </a:xfrm>
          <a:prstGeom prst="rect">
            <a:avLst/>
          </a:prstGeom>
          <a:solidFill>
            <a:srgbClr val="DEAF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10" name="DividerBar">
            <a:extLst>
              <a:ext uri="{FF2B5EF4-FFF2-40B4-BE49-F238E27FC236}">
                <a16:creationId xmlns:a16="http://schemas.microsoft.com/office/drawing/2014/main" id="{7AB23CBC-2780-4DC7-87E8-A65E92960A6F}"/>
              </a:ext>
            </a:extLst>
          </p:cNvPr>
          <p:cNvSpPr/>
          <p:nvPr userDrawn="1"/>
        </p:nvSpPr>
        <p:spPr>
          <a:xfrm>
            <a:off x="2341917" y="1113220"/>
            <a:ext cx="4572000" cy="18288"/>
          </a:xfrm>
          <a:prstGeom prst="rect">
            <a:avLst/>
          </a:prstGeom>
          <a:solidFill>
            <a:srgbClr val="3E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A2491B68-CD24-4B95-A769-C0F62623A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438" y="441439"/>
            <a:ext cx="7772400" cy="643731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rgbClr val="333333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24986B-1095-4E3A-927D-3449AC4C9EB2}"/>
              </a:ext>
            </a:extLst>
          </p:cNvPr>
          <p:cNvSpPr txBox="1"/>
          <p:nvPr userDrawn="1"/>
        </p:nvSpPr>
        <p:spPr>
          <a:xfrm>
            <a:off x="1236400" y="1446576"/>
            <a:ext cx="6754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Connect With Like Minds at ELE: https://www.ele.llc/</a:t>
            </a:r>
            <a:endParaRPr lang="en-US" b="0" dirty="0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48433CD-CD53-9FCC-39E4-BCB1EA24E8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7782" y="1988236"/>
            <a:ext cx="2208436" cy="2288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74AD4-6D08-CC89-18C2-2B01F8AEF2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161966" y="1983562"/>
            <a:ext cx="2158559" cy="2105911"/>
          </a:xfrm>
          <a:prstGeom prst="rect">
            <a:avLst/>
          </a:prstGeom>
        </p:spPr>
      </p:pic>
      <p:pic>
        <p:nvPicPr>
          <p:cNvPr id="6" name="Picture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8F01311-BEC8-ADD0-D11B-A85BFEA4D3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211" y="1988236"/>
            <a:ext cx="2011700" cy="2105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913A1D-C1D8-4FC8-F889-497CB27348F2}"/>
              </a:ext>
            </a:extLst>
          </p:cNvPr>
          <p:cNvSpPr txBox="1"/>
          <p:nvPr userDrawn="1"/>
        </p:nvSpPr>
        <p:spPr>
          <a:xfrm>
            <a:off x="398817" y="4766381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pic>
        <p:nvPicPr>
          <p:cNvPr id="3" name="Picture 2" descr="A black and red logo&#10;&#10;Description automatically generated">
            <a:extLst>
              <a:ext uri="{FF2B5EF4-FFF2-40B4-BE49-F238E27FC236}">
                <a16:creationId xmlns:a16="http://schemas.microsoft.com/office/drawing/2014/main" id="{5A1FD790-5F27-B26F-B908-F307C16330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1305" y="4454979"/>
            <a:ext cx="1030244" cy="5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190800" y="205979"/>
            <a:ext cx="8334000" cy="68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2499229" y="4876800"/>
            <a:ext cx="3717141" cy="19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IO" dirty="0"/>
          </a:p>
        </p:txBody>
      </p:sp>
    </p:spTree>
    <p:extLst>
      <p:ext uri="{BB962C8B-B14F-4D97-AF65-F5344CB8AC3E}">
        <p14:creationId xmlns:p14="http://schemas.microsoft.com/office/powerpoint/2010/main" val="360180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l="5703" t="13090" b="738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3"/>
            <a:ext cx="8509000" cy="4620913"/>
          </a:xfrm>
          <a:prstGeom prst="rect">
            <a:avLst/>
          </a:prstGeom>
          <a:solidFill>
            <a:srgbClr val="333333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2286000" y="3434439"/>
            <a:ext cx="4572000" cy="45719"/>
          </a:xfrm>
          <a:prstGeom prst="rect">
            <a:avLst/>
          </a:prstGeom>
          <a:solidFill>
            <a:srgbClr val="7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1040"/>
            <a:ext cx="7772400" cy="643731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DEAF62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585641"/>
            <a:ext cx="6451600" cy="6731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E8E8E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Signika"/>
              </a:rPr>
              <a:t>ELE TALENT DEVELOPMENT CONFERENCE 2024</a:t>
            </a:r>
            <a:endParaRPr lang="en-US" sz="1600" b="0" i="0" u="none" strike="noStrike" dirty="0">
              <a:solidFill>
                <a:srgbClr val="E8E8E8"/>
              </a:solidFill>
              <a:effectLst/>
              <a:latin typeface="Open Sans" panose="020B0606030504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Signika"/>
              </a:rPr>
              <a:t>WORKPLACE AGILITY IN THE AI ERA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32364" y="2380862"/>
            <a:ext cx="2879271" cy="273844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E8E8E8"/>
                </a:solidFill>
                <a:latin typeface="Open Sans"/>
                <a:cs typeface="Open Sans"/>
              </a:defRPr>
            </a:lvl1pPr>
          </a:lstStyle>
          <a:p>
            <a:fld id="{67AB356D-9FA3-A348-999A-CF4BF5D6C59E}" type="datetime4">
              <a:rPr lang="en-US" smtClean="0"/>
              <a:pPr/>
              <a:t>October 25, 2024</a:t>
            </a:fld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80480B2-325C-BCE6-47ED-3C8DD71D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0900" y="4523154"/>
            <a:ext cx="2895600" cy="273844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www.ELE.llc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21E061-15E4-A1EF-329D-464F0EDB8C9D}"/>
              </a:ext>
            </a:extLst>
          </p:cNvPr>
          <p:cNvGrpSpPr/>
          <p:nvPr userDrawn="1"/>
        </p:nvGrpSpPr>
        <p:grpSpPr>
          <a:xfrm>
            <a:off x="3678559" y="1"/>
            <a:ext cx="1786883" cy="1836000"/>
            <a:chOff x="3303811" y="0"/>
            <a:chExt cx="2639789" cy="27123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F51F20-6C68-43B5-340C-ED16FDB4B593}"/>
                </a:ext>
              </a:extLst>
            </p:cNvPr>
            <p:cNvSpPr/>
            <p:nvPr userDrawn="1"/>
          </p:nvSpPr>
          <p:spPr>
            <a:xfrm>
              <a:off x="3303811" y="0"/>
              <a:ext cx="2639789" cy="271235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ele-logo-white-w-tag.png">
              <a:extLst>
                <a:ext uri="{FF2B5EF4-FFF2-40B4-BE49-F238E27FC236}">
                  <a16:creationId xmlns:a16="http://schemas.microsoft.com/office/drawing/2014/main" id="{4A327D68-21FC-8819-60D6-9D3835E0A1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28926" y="495906"/>
              <a:ext cx="2014958" cy="168820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 descr="44204522785_0d9a10d566_k.jpg">
            <a:extLst>
              <a:ext uri="{FF2B5EF4-FFF2-40B4-BE49-F238E27FC236}">
                <a16:creationId xmlns:a16="http://schemas.microsoft.com/office/drawing/2014/main" id="{08756276-97FA-F3E4-46BC-44771AF73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88" t="16951" r="103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BD721C-0DE0-D97B-09E6-AF13ECC5C039}"/>
              </a:ext>
            </a:extLst>
          </p:cNvPr>
          <p:cNvSpPr/>
          <p:nvPr userDrawn="1"/>
        </p:nvSpPr>
        <p:spPr>
          <a:xfrm>
            <a:off x="-3366" y="1866151"/>
            <a:ext cx="9144000" cy="341184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31042-B489-9090-79C6-37D7C03C0FC4}"/>
              </a:ext>
            </a:extLst>
          </p:cNvPr>
          <p:cNvSpPr/>
          <p:nvPr userDrawn="1"/>
        </p:nvSpPr>
        <p:spPr>
          <a:xfrm>
            <a:off x="0" y="-178420"/>
            <a:ext cx="9144000" cy="2086617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616D7F-915B-5A1B-7FCF-B9A7BC9609C1}"/>
              </a:ext>
            </a:extLst>
          </p:cNvPr>
          <p:cNvSpPr/>
          <p:nvPr userDrawn="1"/>
        </p:nvSpPr>
        <p:spPr>
          <a:xfrm>
            <a:off x="816427" y="109395"/>
            <a:ext cx="3200400" cy="3200400"/>
          </a:xfrm>
          <a:prstGeom prst="ellipse">
            <a:avLst/>
          </a:prstGeom>
          <a:solidFill>
            <a:srgbClr val="DEAF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13EBF-E56B-00DE-3737-0872230D45A8}"/>
              </a:ext>
            </a:extLst>
          </p:cNvPr>
          <p:cNvSpPr/>
          <p:nvPr userDrawn="1"/>
        </p:nvSpPr>
        <p:spPr>
          <a:xfrm flipV="1">
            <a:off x="8066315" y="1515934"/>
            <a:ext cx="947057" cy="45719"/>
          </a:xfrm>
          <a:prstGeom prst="rect">
            <a:avLst/>
          </a:prstGeom>
          <a:solidFill>
            <a:srgbClr val="DE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C17FB-C889-8E26-CBED-2FAA1206A048}"/>
              </a:ext>
            </a:extLst>
          </p:cNvPr>
          <p:cNvSpPr/>
          <p:nvPr userDrawn="1"/>
        </p:nvSpPr>
        <p:spPr>
          <a:xfrm flipV="1">
            <a:off x="212270" y="254724"/>
            <a:ext cx="947057" cy="45719"/>
          </a:xfrm>
          <a:prstGeom prst="rect">
            <a:avLst/>
          </a:prstGeom>
          <a:solidFill>
            <a:srgbClr val="DE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D7C49-DE99-8E33-5565-94C8F0D6C976}"/>
              </a:ext>
            </a:extLst>
          </p:cNvPr>
          <p:cNvSpPr/>
          <p:nvPr userDrawn="1"/>
        </p:nvSpPr>
        <p:spPr>
          <a:xfrm flipV="1">
            <a:off x="8294914" y="1663875"/>
            <a:ext cx="947057" cy="45719"/>
          </a:xfrm>
          <a:prstGeom prst="rect">
            <a:avLst/>
          </a:prstGeom>
          <a:solidFill>
            <a:srgbClr val="7799C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799C8"/>
              </a:solidFill>
            </a:endParaRPr>
          </a:p>
        </p:txBody>
      </p:sp>
      <p:pic>
        <p:nvPicPr>
          <p:cNvPr id="23" name="Picture 22" descr="A black and red logo&#10;&#10;Description automatically generated">
            <a:extLst>
              <a:ext uri="{FF2B5EF4-FFF2-40B4-BE49-F238E27FC236}">
                <a16:creationId xmlns:a16="http://schemas.microsoft.com/office/drawing/2014/main" id="{FF27EE5C-AED7-84B6-9E0E-050782C9B4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305" y="4400431"/>
            <a:ext cx="1030244" cy="5422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F4D92E-45AE-DA4B-A06A-B32C97750212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10BBD-23F6-10E6-0131-95D3E3879B89}"/>
              </a:ext>
            </a:extLst>
          </p:cNvPr>
          <p:cNvSpPr txBox="1"/>
          <p:nvPr userDrawn="1"/>
        </p:nvSpPr>
        <p:spPr>
          <a:xfrm>
            <a:off x="4379420" y="94142"/>
            <a:ext cx="3784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8E8E8"/>
                </a:solidFill>
                <a:latin typeface="Century Gothic" panose="020B0502020202020204" pitchFamily="34" charset="0"/>
              </a:rPr>
              <a:t>Meet Today’s </a:t>
            </a:r>
            <a:br>
              <a:rPr lang="en-US" sz="4400" b="1" dirty="0">
                <a:solidFill>
                  <a:srgbClr val="E8E8E8"/>
                </a:solidFill>
                <a:latin typeface="Century Gothic" panose="020B0502020202020204" pitchFamily="34" charset="0"/>
              </a:rPr>
            </a:br>
            <a:r>
              <a:rPr lang="en-US" sz="4400" b="1" dirty="0">
                <a:solidFill>
                  <a:srgbClr val="E8E8E8"/>
                </a:solidFill>
                <a:latin typeface="Century Gothic" panose="020B0502020202020204" pitchFamily="34" charset="0"/>
              </a:rPr>
              <a:t>Speaker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1E385A2-F784-0EDA-AFA7-03B0EE153A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9619" y="2233955"/>
            <a:ext cx="4374518" cy="2254748"/>
          </a:xfrm>
        </p:spPr>
        <p:txBody>
          <a:bodyPr/>
          <a:lstStyle>
            <a:lvl1pPr marL="0" indent="0">
              <a:buNone/>
              <a:defRPr sz="2000">
                <a:solidFill>
                  <a:srgbClr val="990000"/>
                </a:solidFill>
              </a:defRPr>
            </a:lvl1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799C8"/>
                </a:solidFill>
                <a:effectLst/>
                <a:latin typeface="Signika"/>
              </a:rPr>
              <a:t>First Name Last Name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799C8"/>
                </a:solidFill>
                <a:effectLst/>
                <a:latin typeface="Signika"/>
              </a:rPr>
              <a:t>Title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Signika"/>
              </a:rPr>
              <a:t>Company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Tx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DEAF62"/>
                </a:solidFill>
                <a:effectLst/>
                <a:latin typeface="Signika"/>
              </a:rPr>
              <a:t>Add a short biography or interesting facts about the presenter for the audience.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36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_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 descr="44204522785_0d9a10d566_k.jpg">
            <a:extLst>
              <a:ext uri="{FF2B5EF4-FFF2-40B4-BE49-F238E27FC236}">
                <a16:creationId xmlns:a16="http://schemas.microsoft.com/office/drawing/2014/main" id="{08756276-97FA-F3E4-46BC-44771AF73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88" t="16951" r="103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BD721C-0DE0-D97B-09E6-AF13ECC5C039}"/>
              </a:ext>
            </a:extLst>
          </p:cNvPr>
          <p:cNvSpPr/>
          <p:nvPr userDrawn="1"/>
        </p:nvSpPr>
        <p:spPr>
          <a:xfrm>
            <a:off x="0" y="1843539"/>
            <a:ext cx="9144000" cy="329996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31042-B489-9090-79C6-37D7C03C0FC4}"/>
              </a:ext>
            </a:extLst>
          </p:cNvPr>
          <p:cNvSpPr/>
          <p:nvPr userDrawn="1"/>
        </p:nvSpPr>
        <p:spPr>
          <a:xfrm>
            <a:off x="0" y="-48240"/>
            <a:ext cx="9144000" cy="1891779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13EBF-E56B-00DE-3737-0872230D45A8}"/>
              </a:ext>
            </a:extLst>
          </p:cNvPr>
          <p:cNvSpPr/>
          <p:nvPr userDrawn="1"/>
        </p:nvSpPr>
        <p:spPr>
          <a:xfrm flipV="1">
            <a:off x="8066315" y="1515934"/>
            <a:ext cx="947057" cy="45719"/>
          </a:xfrm>
          <a:prstGeom prst="rect">
            <a:avLst/>
          </a:prstGeom>
          <a:solidFill>
            <a:srgbClr val="DE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C17FB-C889-8E26-CBED-2FAA1206A048}"/>
              </a:ext>
            </a:extLst>
          </p:cNvPr>
          <p:cNvSpPr/>
          <p:nvPr userDrawn="1"/>
        </p:nvSpPr>
        <p:spPr>
          <a:xfrm flipV="1">
            <a:off x="212270" y="254724"/>
            <a:ext cx="947057" cy="45719"/>
          </a:xfrm>
          <a:prstGeom prst="rect">
            <a:avLst/>
          </a:prstGeom>
          <a:solidFill>
            <a:srgbClr val="DE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D7C49-DE99-8E33-5565-94C8F0D6C976}"/>
              </a:ext>
            </a:extLst>
          </p:cNvPr>
          <p:cNvSpPr/>
          <p:nvPr userDrawn="1"/>
        </p:nvSpPr>
        <p:spPr>
          <a:xfrm flipV="1">
            <a:off x="8294914" y="1663875"/>
            <a:ext cx="947057" cy="45719"/>
          </a:xfrm>
          <a:prstGeom prst="rect">
            <a:avLst/>
          </a:prstGeom>
          <a:solidFill>
            <a:srgbClr val="7799C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799C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AF8336-4A26-E90C-78E5-D2D1C9753464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0F57E0-3A0A-5748-AF0B-68E47D449B1B}"/>
              </a:ext>
            </a:extLst>
          </p:cNvPr>
          <p:cNvSpPr txBox="1"/>
          <p:nvPr userDrawn="1"/>
        </p:nvSpPr>
        <p:spPr>
          <a:xfrm>
            <a:off x="298021" y="227564"/>
            <a:ext cx="8558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8E8E8"/>
                </a:solidFill>
                <a:latin typeface="Century Gothic" panose="020B0502020202020204" pitchFamily="34" charset="0"/>
              </a:rPr>
              <a:t>Meet Our Session Leaders </a:t>
            </a:r>
            <a:br>
              <a:rPr lang="en-US" sz="4400" b="1" dirty="0">
                <a:solidFill>
                  <a:srgbClr val="E8E8E8"/>
                </a:solidFill>
                <a:latin typeface="Century Gothic" panose="020B0502020202020204" pitchFamily="34" charset="0"/>
              </a:rPr>
            </a:br>
            <a:endParaRPr lang="en-US" sz="4400" b="1" dirty="0">
              <a:solidFill>
                <a:srgbClr val="E8E8E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A54F82CE-5E96-7B7F-FD66-B428A499E1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9430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rgbClr val="7799C8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www.ELE.llc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l="1581" t="19883" r="34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3333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2622579"/>
            <a:ext cx="9144000" cy="2529908"/>
            <a:chOff x="0" y="2620842"/>
            <a:chExt cx="9144000" cy="25299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0" y="2620842"/>
              <a:ext cx="9144000" cy="2529908"/>
            </a:xfrm>
            <a:prstGeom prst="rect">
              <a:avLst/>
            </a:prstGeom>
            <a:solidFill>
              <a:srgbClr val="DEA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ele-logo-white.png"/>
            <p:cNvPicPr>
              <a:picLocks noChangeAspect="1"/>
            </p:cNvPicPr>
            <p:nvPr userDrawn="1"/>
          </p:nvPicPr>
          <p:blipFill>
            <a:blip r:embed="rId3">
              <a:alphaModFix amt="15000"/>
            </a:blip>
            <a:srcRect r="49510" b="29002"/>
            <a:stretch>
              <a:fillRect/>
            </a:stretch>
          </p:blipFill>
          <p:spPr>
            <a:xfrm>
              <a:off x="7209896" y="2806547"/>
              <a:ext cx="1934104" cy="2090766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0" y="2575624"/>
            <a:ext cx="4753422" cy="46955"/>
          </a:xfrm>
          <a:prstGeom prst="rect">
            <a:avLst/>
          </a:prstGeom>
          <a:solidFill>
            <a:srgbClr val="7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2" y="3772428"/>
            <a:ext cx="8218487" cy="1021556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312" y="3261251"/>
            <a:ext cx="8218487" cy="511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0A5D2-EC9D-E84C-FE60-0D62B9F1175B}"/>
              </a:ext>
            </a:extLst>
          </p:cNvPr>
          <p:cNvSpPr txBox="1"/>
          <p:nvPr userDrawn="1"/>
        </p:nvSpPr>
        <p:spPr>
          <a:xfrm>
            <a:off x="384496" y="483709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3C41A5CD-B8F7-24C6-A409-093AD8E190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222D6B4-2858-5640-21FB-49E2D95F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t="20749" r="8312" b="6597"/>
          <a:stretch>
            <a:fillRect/>
          </a:stretch>
        </p:blipFill>
        <p:spPr>
          <a:xfrm>
            <a:off x="-8790" y="-5895"/>
            <a:ext cx="9152790" cy="5156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46187"/>
            <a:ext cx="8509000" cy="4620912"/>
          </a:xfrm>
          <a:prstGeom prst="rect">
            <a:avLst/>
          </a:prstGeom>
          <a:solidFill>
            <a:srgbClr val="3333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2620842"/>
            <a:ext cx="9144000" cy="2529908"/>
            <a:chOff x="0" y="2620842"/>
            <a:chExt cx="9144000" cy="2529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0" y="2620842"/>
              <a:ext cx="9144000" cy="2529908"/>
            </a:xfrm>
            <a:prstGeom prst="rect">
              <a:avLst/>
            </a:prstGeom>
            <a:solidFill>
              <a:srgbClr val="DEA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ele-logo-white.png"/>
            <p:cNvPicPr>
              <a:picLocks noChangeAspect="1"/>
            </p:cNvPicPr>
            <p:nvPr userDrawn="1"/>
          </p:nvPicPr>
          <p:blipFill>
            <a:blip r:embed="rId3">
              <a:alphaModFix amt="15000"/>
            </a:blip>
            <a:srcRect r="49510" b="29002"/>
            <a:stretch>
              <a:fillRect/>
            </a:stretch>
          </p:blipFill>
          <p:spPr>
            <a:xfrm>
              <a:off x="7209896" y="2806547"/>
              <a:ext cx="1934104" cy="209076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0" y="2575624"/>
            <a:ext cx="4753422" cy="46955"/>
          </a:xfrm>
          <a:prstGeom prst="rect">
            <a:avLst/>
          </a:prstGeom>
          <a:solidFill>
            <a:srgbClr val="7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2" y="3772428"/>
            <a:ext cx="8218487" cy="1021556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312" y="3261251"/>
            <a:ext cx="8218487" cy="511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B0728-1891-3706-58D8-20D6C07BEEDE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14CFD527-B515-38DF-C454-FA7B034B05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136590C-E42C-8346-832D-193C4A80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44204522785_0d9a10d566_k.jpg"/>
          <p:cNvPicPr>
            <a:picLocks noChangeAspect="1"/>
          </p:cNvPicPr>
          <p:nvPr userDrawn="1"/>
        </p:nvPicPr>
        <p:blipFill>
          <a:blip r:embed="rId2"/>
          <a:srcRect l="488" t="16951" r="103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25819E-426F-7345-862D-7843346E826C}"/>
              </a:ext>
            </a:extLst>
          </p:cNvPr>
          <p:cNvSpPr/>
          <p:nvPr userDrawn="1"/>
        </p:nvSpPr>
        <p:spPr>
          <a:xfrm>
            <a:off x="317500" y="261294"/>
            <a:ext cx="8509000" cy="4620912"/>
          </a:xfrm>
          <a:prstGeom prst="rect">
            <a:avLst/>
          </a:prstGeom>
          <a:solidFill>
            <a:srgbClr val="3333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2" tIns="17136" rIns="34272" bIns="17136"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2620842"/>
            <a:ext cx="9144000" cy="2529908"/>
            <a:chOff x="0" y="2620842"/>
            <a:chExt cx="9144000" cy="2529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25819E-426F-7345-862D-7843346E826C}"/>
                </a:ext>
              </a:extLst>
            </p:cNvPr>
            <p:cNvSpPr/>
            <p:nvPr userDrawn="1"/>
          </p:nvSpPr>
          <p:spPr>
            <a:xfrm>
              <a:off x="0" y="2620842"/>
              <a:ext cx="9144000" cy="2529908"/>
            </a:xfrm>
            <a:prstGeom prst="rect">
              <a:avLst/>
            </a:prstGeom>
            <a:solidFill>
              <a:srgbClr val="DEA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2" tIns="17136" rIns="34272" bIns="17136"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ele-logo-white.png"/>
            <p:cNvPicPr>
              <a:picLocks noChangeAspect="1"/>
            </p:cNvPicPr>
            <p:nvPr userDrawn="1"/>
          </p:nvPicPr>
          <p:blipFill>
            <a:blip r:embed="rId3">
              <a:alphaModFix amt="15000"/>
            </a:blip>
            <a:srcRect r="49510" b="29002"/>
            <a:stretch>
              <a:fillRect/>
            </a:stretch>
          </p:blipFill>
          <p:spPr>
            <a:xfrm>
              <a:off x="7209896" y="2806547"/>
              <a:ext cx="1934104" cy="209076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8DC00-622E-2946-83BC-19D2B37E7507}"/>
              </a:ext>
            </a:extLst>
          </p:cNvPr>
          <p:cNvSpPr/>
          <p:nvPr userDrawn="1"/>
        </p:nvSpPr>
        <p:spPr>
          <a:xfrm>
            <a:off x="0" y="2597364"/>
            <a:ext cx="4753422" cy="46955"/>
          </a:xfrm>
          <a:prstGeom prst="rect">
            <a:avLst/>
          </a:prstGeom>
          <a:solidFill>
            <a:srgbClr val="779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312" y="3772428"/>
            <a:ext cx="8218487" cy="1021556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312" y="3261251"/>
            <a:ext cx="8218487" cy="511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BB802-73BD-7423-686B-FE1A67AD74F3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CD111914-3F3F-79AC-43D2-6EC825DEC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1A22F0A-AC58-E12F-3238-572ED7AA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2639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2639"/>
            <a:ext cx="4038600" cy="254555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884F7-8D7A-0A20-CDEE-9170A968DA37}"/>
              </a:ext>
            </a:extLst>
          </p:cNvPr>
          <p:cNvSpPr txBox="1"/>
          <p:nvPr userDrawn="1"/>
        </p:nvSpPr>
        <p:spPr>
          <a:xfrm>
            <a:off x="384496" y="4832635"/>
            <a:ext cx="84581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9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Opinions expressed are solely of the presenter and do not express the views or opinions of employer(s)</a:t>
            </a:r>
            <a:endParaRPr lang="en-US" sz="90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92F7752-84C6-759D-83DC-A493387D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9999"/>
            <a:ext cx="8229600" cy="315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8900" y="467737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333333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www.ELE.llc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500" y="4677371"/>
            <a:ext cx="711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u="none">
                <a:solidFill>
                  <a:srgbClr val="333333"/>
                </a:solidFill>
              </a:defRPr>
            </a:lvl1pPr>
          </a:lstStyle>
          <a:p>
            <a:fld id="{2A724E54-DD85-F640-9118-F2C1E089CA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black and red logo&#10;&#10;Description automatically generated">
            <a:extLst>
              <a:ext uri="{FF2B5EF4-FFF2-40B4-BE49-F238E27FC236}">
                <a16:creationId xmlns:a16="http://schemas.microsoft.com/office/drawing/2014/main" id="{3880D588-4E46-49E6-0BB1-44B21682FC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68300" y="4497060"/>
            <a:ext cx="1030244" cy="542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4" r:id="rId3"/>
    <p:sldLayoutId id="2147483665" r:id="rId4"/>
    <p:sldLayoutId id="2147483650" r:id="rId5"/>
    <p:sldLayoutId id="2147483651" r:id="rId6"/>
    <p:sldLayoutId id="2147483658" r:id="rId7"/>
    <p:sldLayoutId id="2147483659" r:id="rId8"/>
    <p:sldLayoutId id="2147483652" r:id="rId9"/>
    <p:sldLayoutId id="2147483657" r:id="rId10"/>
    <p:sldLayoutId id="2147483660" r:id="rId11"/>
    <p:sldLayoutId id="2147483655" r:id="rId12"/>
    <p:sldLayoutId id="2147483661" r:id="rId13"/>
    <p:sldLayoutId id="2147483669" r:id="rId14"/>
    <p:sldLayoutId id="2147483668" r:id="rId15"/>
    <p:sldLayoutId id="2147483662" r:id="rId16"/>
    <p:sldLayoutId id="214748366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2">
              <a:lumMod val="75000"/>
            </a:schemeClr>
          </a:solidFill>
          <a:latin typeface="Century Gothic" panose="020B0502020202020204" pitchFamily="34" charset="0"/>
          <a:ea typeface="+mj-ea"/>
          <a:cs typeface="Century Gothic" panose="020B0502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000" kern="1200">
          <a:solidFill>
            <a:schemeClr val="bg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–"/>
        <a:defRPr sz="1800" kern="1200">
          <a:solidFill>
            <a:schemeClr val="bg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1600" kern="1200">
          <a:solidFill>
            <a:schemeClr val="bg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–"/>
        <a:defRPr sz="1400" kern="1200">
          <a:solidFill>
            <a:schemeClr val="bg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»"/>
        <a:defRPr sz="1200" kern="1200">
          <a:solidFill>
            <a:schemeClr val="bg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A664-702D-49AB-9C18-740E3796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 PowerPoint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F2C1-2D5C-4937-9B40-9DA0D580D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This template was updated and revised October 2024</a:t>
            </a:r>
          </a:p>
          <a:p>
            <a:r>
              <a:rPr lang="en-US" dirty="0">
                <a:solidFill>
                  <a:srgbClr val="333333"/>
                </a:solidFill>
              </a:rPr>
              <a:t>Contains the following sections: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Sample engagement slides for interactive activities</a:t>
            </a:r>
          </a:p>
          <a:p>
            <a:pPr lvl="1"/>
            <a:endParaRPr lang="en-US" dirty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B812A-B60D-4178-B093-FC0F3D3F3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Opinions expressed are solely my own and do not express the views or opinions of my employer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E20-3F18-B553-8D7C-119B7D10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A4459-FA73-7FA1-7CEE-E927B2D30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C3BBD-64F8-8752-E1F2-61CA4D72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5B17E5-A417-79DB-7E5A-6EDAC043D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Continue the Conversation </a:t>
            </a:r>
          </a:p>
        </p:txBody>
      </p:sp>
    </p:spTree>
    <p:extLst>
      <p:ext uri="{BB962C8B-B14F-4D97-AF65-F5344CB8AC3E}">
        <p14:creationId xmlns:p14="http://schemas.microsoft.com/office/powerpoint/2010/main" val="318316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www.ELE.llc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title"/>
          </p:nvPr>
        </p:nvSpPr>
        <p:spPr>
          <a:xfrm>
            <a:off x="468312" y="3261650"/>
            <a:ext cx="8218487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dirty="0"/>
              <a:t>Sample Engagement Activities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1"/>
          <p:cNvGrpSpPr/>
          <p:nvPr/>
        </p:nvGrpSpPr>
        <p:grpSpPr>
          <a:xfrm>
            <a:off x="7535061" y="2421765"/>
            <a:ext cx="887795" cy="910884"/>
            <a:chOff x="10046748" y="3229019"/>
            <a:chExt cx="1183726" cy="1214512"/>
          </a:xfrm>
        </p:grpSpPr>
        <p:grpSp>
          <p:nvGrpSpPr>
            <p:cNvPr id="257" name="Google Shape;257;p11"/>
            <p:cNvGrpSpPr/>
            <p:nvPr/>
          </p:nvGrpSpPr>
          <p:grpSpPr>
            <a:xfrm>
              <a:off x="10046748" y="3229019"/>
              <a:ext cx="148407" cy="1072356"/>
              <a:chOff x="10022364" y="3229019"/>
              <a:chExt cx="148407" cy="1072356"/>
            </a:xfrm>
          </p:grpSpPr>
          <p:cxnSp>
            <p:nvCxnSpPr>
              <p:cNvPr id="258" name="Google Shape;258;p11"/>
              <p:cNvCxnSpPr/>
              <p:nvPr/>
            </p:nvCxnSpPr>
            <p:spPr>
              <a:xfrm rot="10800000">
                <a:off x="10095651" y="3229019"/>
                <a:ext cx="0" cy="91440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9" name="Google Shape;259;p11"/>
              <p:cNvSpPr/>
              <p:nvPr/>
            </p:nvSpPr>
            <p:spPr>
              <a:xfrm>
                <a:off x="10022364" y="4154801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11"/>
            <p:cNvSpPr txBox="1"/>
            <p:nvPr/>
          </p:nvSpPr>
          <p:spPr>
            <a:xfrm>
              <a:off x="10205911" y="4074199"/>
              <a:ext cx="1024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61" name="Google Shape;261;p11"/>
          <p:cNvGrpSpPr/>
          <p:nvPr/>
        </p:nvGrpSpPr>
        <p:grpSpPr>
          <a:xfrm>
            <a:off x="6116718" y="2420360"/>
            <a:ext cx="734868" cy="1052691"/>
            <a:chOff x="8155626" y="3227147"/>
            <a:chExt cx="979824" cy="1403589"/>
          </a:xfrm>
        </p:grpSpPr>
        <p:grpSp>
          <p:nvGrpSpPr>
            <p:cNvPr id="262" name="Google Shape;262;p11"/>
            <p:cNvGrpSpPr/>
            <p:nvPr/>
          </p:nvGrpSpPr>
          <p:grpSpPr>
            <a:xfrm>
              <a:off x="8987043" y="3227147"/>
              <a:ext cx="148407" cy="1334303"/>
              <a:chOff x="1861363" y="2784181"/>
              <a:chExt cx="148407" cy="1334303"/>
            </a:xfrm>
          </p:grpSpPr>
          <p:sp>
            <p:nvSpPr>
              <p:cNvPr id="263" name="Google Shape;263;p11"/>
              <p:cNvSpPr/>
              <p:nvPr/>
            </p:nvSpPr>
            <p:spPr>
              <a:xfrm>
                <a:off x="1861363" y="3971910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4" name="Google Shape;264;p11"/>
              <p:cNvCxnSpPr/>
              <p:nvPr/>
            </p:nvCxnSpPr>
            <p:spPr>
              <a:xfrm rot="10800000">
                <a:off x="1934650" y="2784181"/>
                <a:ext cx="0" cy="118872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5" name="Google Shape;265;p11"/>
            <p:cNvSpPr txBox="1"/>
            <p:nvPr/>
          </p:nvSpPr>
          <p:spPr>
            <a:xfrm>
              <a:off x="8155626" y="4292181"/>
              <a:ext cx="845940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7369004" y="1841781"/>
            <a:ext cx="915588" cy="883674"/>
            <a:chOff x="9825339" y="2455708"/>
            <a:chExt cx="1220784" cy="1178232"/>
          </a:xfrm>
        </p:grpSpPr>
        <p:grpSp>
          <p:nvGrpSpPr>
            <p:cNvPr id="267" name="Google Shape;267;p11"/>
            <p:cNvGrpSpPr/>
            <p:nvPr/>
          </p:nvGrpSpPr>
          <p:grpSpPr>
            <a:xfrm>
              <a:off x="9825339" y="2523642"/>
              <a:ext cx="146574" cy="1110298"/>
              <a:chOff x="1305478" y="2629920"/>
              <a:chExt cx="146574" cy="111029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9" name="Google Shape;269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0" name="Google Shape;270;p11"/>
            <p:cNvSpPr txBox="1"/>
            <p:nvPr/>
          </p:nvSpPr>
          <p:spPr>
            <a:xfrm>
              <a:off x="9954938" y="2455708"/>
              <a:ext cx="10911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71" name="Google Shape;271;p11"/>
          <p:cNvGrpSpPr/>
          <p:nvPr/>
        </p:nvGrpSpPr>
        <p:grpSpPr>
          <a:xfrm>
            <a:off x="6585358" y="1643289"/>
            <a:ext cx="726893" cy="887014"/>
            <a:chOff x="8780476" y="2191051"/>
            <a:chExt cx="969191" cy="1182685"/>
          </a:xfrm>
        </p:grpSpPr>
        <p:grpSp>
          <p:nvGrpSpPr>
            <p:cNvPr id="272" name="Google Shape;272;p11"/>
            <p:cNvGrpSpPr/>
            <p:nvPr/>
          </p:nvGrpSpPr>
          <p:grpSpPr>
            <a:xfrm>
              <a:off x="8780476" y="2263438"/>
              <a:ext cx="146574" cy="1110298"/>
              <a:chOff x="1305478" y="2629920"/>
              <a:chExt cx="146574" cy="1110298"/>
            </a:xfrm>
          </p:grpSpPr>
          <p:sp>
            <p:nvSpPr>
              <p:cNvPr id="273" name="Google Shape;273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7F7F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4" name="Google Shape;274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99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5" name="Google Shape;275;p11"/>
            <p:cNvSpPr txBox="1"/>
            <p:nvPr/>
          </p:nvSpPr>
          <p:spPr>
            <a:xfrm>
              <a:off x="8927049" y="2191051"/>
              <a:ext cx="822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>
            <a:off x="5038709" y="2498092"/>
            <a:ext cx="752620" cy="803511"/>
            <a:chOff x="6718278" y="3330789"/>
            <a:chExt cx="1003493" cy="1071348"/>
          </a:xfrm>
        </p:grpSpPr>
        <p:grpSp>
          <p:nvGrpSpPr>
            <p:cNvPr id="277" name="Google Shape;277;p11"/>
            <p:cNvGrpSpPr/>
            <p:nvPr/>
          </p:nvGrpSpPr>
          <p:grpSpPr>
            <a:xfrm>
              <a:off x="7573364" y="3330789"/>
              <a:ext cx="148407" cy="1071348"/>
              <a:chOff x="6272859" y="3567959"/>
              <a:chExt cx="148407" cy="1071348"/>
            </a:xfrm>
          </p:grpSpPr>
          <p:sp>
            <p:nvSpPr>
              <p:cNvPr id="278" name="Google Shape;278;p11"/>
              <p:cNvSpPr/>
              <p:nvPr/>
            </p:nvSpPr>
            <p:spPr>
              <a:xfrm>
                <a:off x="6272859" y="4492733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9" name="Google Shape;279;p11"/>
              <p:cNvCxnSpPr/>
              <p:nvPr/>
            </p:nvCxnSpPr>
            <p:spPr>
              <a:xfrm rot="10800000">
                <a:off x="6346146" y="3567959"/>
                <a:ext cx="0" cy="91440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0" name="Google Shape;280;p11"/>
            <p:cNvSpPr txBox="1"/>
            <p:nvPr/>
          </p:nvSpPr>
          <p:spPr>
            <a:xfrm>
              <a:off x="6718278" y="4003148"/>
              <a:ext cx="8605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81" name="Google Shape;281;p11"/>
          <p:cNvGrpSpPr/>
          <p:nvPr/>
        </p:nvGrpSpPr>
        <p:grpSpPr>
          <a:xfrm>
            <a:off x="5407164" y="1527873"/>
            <a:ext cx="879875" cy="948670"/>
            <a:chOff x="7209552" y="2037163"/>
            <a:chExt cx="1173166" cy="1264893"/>
          </a:xfrm>
        </p:grpSpPr>
        <p:grpSp>
          <p:nvGrpSpPr>
            <p:cNvPr id="282" name="Google Shape;282;p11"/>
            <p:cNvGrpSpPr/>
            <p:nvPr/>
          </p:nvGrpSpPr>
          <p:grpSpPr>
            <a:xfrm>
              <a:off x="7209552" y="2191758"/>
              <a:ext cx="146574" cy="1110298"/>
              <a:chOff x="1305478" y="2629920"/>
              <a:chExt cx="146574" cy="1110298"/>
            </a:xfrm>
          </p:grpSpPr>
          <p:sp>
            <p:nvSpPr>
              <p:cNvPr id="283" name="Google Shape;283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4" name="Google Shape;284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85" name="Google Shape;285;p11"/>
            <p:cNvSpPr txBox="1"/>
            <p:nvPr/>
          </p:nvSpPr>
          <p:spPr>
            <a:xfrm>
              <a:off x="7391723" y="2037163"/>
              <a:ext cx="990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86" name="Google Shape;286;p11"/>
          <p:cNvGrpSpPr/>
          <p:nvPr/>
        </p:nvGrpSpPr>
        <p:grpSpPr>
          <a:xfrm>
            <a:off x="4140183" y="2675967"/>
            <a:ext cx="675767" cy="803511"/>
            <a:chOff x="5520244" y="3567959"/>
            <a:chExt cx="901022" cy="1071348"/>
          </a:xfrm>
        </p:grpSpPr>
        <p:grpSp>
          <p:nvGrpSpPr>
            <p:cNvPr id="287" name="Google Shape;287;p11"/>
            <p:cNvGrpSpPr/>
            <p:nvPr/>
          </p:nvGrpSpPr>
          <p:grpSpPr>
            <a:xfrm>
              <a:off x="6272859" y="3567959"/>
              <a:ext cx="148407" cy="1071348"/>
              <a:chOff x="6272859" y="3567959"/>
              <a:chExt cx="148407" cy="1071348"/>
            </a:xfrm>
          </p:grpSpPr>
          <p:sp>
            <p:nvSpPr>
              <p:cNvPr id="288" name="Google Shape;288;p11"/>
              <p:cNvSpPr/>
              <p:nvPr/>
            </p:nvSpPr>
            <p:spPr>
              <a:xfrm>
                <a:off x="6272859" y="4492733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9" name="Google Shape;289;p11"/>
              <p:cNvCxnSpPr/>
              <p:nvPr/>
            </p:nvCxnSpPr>
            <p:spPr>
              <a:xfrm rot="10800000">
                <a:off x="6346146" y="3567959"/>
                <a:ext cx="0" cy="91440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90" name="Google Shape;290;p11"/>
            <p:cNvSpPr txBox="1"/>
            <p:nvPr/>
          </p:nvSpPr>
          <p:spPr>
            <a:xfrm>
              <a:off x="5520244" y="4243563"/>
              <a:ext cx="8113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4411937" y="1744282"/>
            <a:ext cx="893577" cy="981173"/>
            <a:chOff x="5882580" y="2325709"/>
            <a:chExt cx="1191435" cy="1308231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882580" y="2523642"/>
              <a:ext cx="146574" cy="1110298"/>
              <a:chOff x="1305478" y="2629920"/>
              <a:chExt cx="146574" cy="1110298"/>
            </a:xfrm>
          </p:grpSpPr>
          <p:sp>
            <p:nvSpPr>
              <p:cNvPr id="293" name="Google Shape;293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7799C8"/>
              </a:solidFill>
              <a:ln w="952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4" name="Google Shape;294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7799C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95" name="Google Shape;295;p11"/>
            <p:cNvSpPr txBox="1"/>
            <p:nvPr/>
          </p:nvSpPr>
          <p:spPr>
            <a:xfrm>
              <a:off x="6022965" y="2325709"/>
              <a:ext cx="1051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296" name="Google Shape;296;p11"/>
          <p:cNvGrpSpPr/>
          <p:nvPr/>
        </p:nvGrpSpPr>
        <p:grpSpPr>
          <a:xfrm>
            <a:off x="2791751" y="2714649"/>
            <a:ext cx="848440" cy="1451535"/>
            <a:chOff x="3722334" y="3619530"/>
            <a:chExt cx="1131253" cy="1935379"/>
          </a:xfrm>
        </p:grpSpPr>
        <p:grpSp>
          <p:nvGrpSpPr>
            <p:cNvPr id="297" name="Google Shape;297;p11"/>
            <p:cNvGrpSpPr/>
            <p:nvPr/>
          </p:nvGrpSpPr>
          <p:grpSpPr>
            <a:xfrm>
              <a:off x="4705180" y="3619530"/>
              <a:ext cx="148407" cy="1876145"/>
              <a:chOff x="2331495" y="3826329"/>
              <a:chExt cx="148407" cy="1876145"/>
            </a:xfrm>
          </p:grpSpPr>
          <p:sp>
            <p:nvSpPr>
              <p:cNvPr id="298" name="Google Shape;298;p11"/>
              <p:cNvSpPr/>
              <p:nvPr/>
            </p:nvSpPr>
            <p:spPr>
              <a:xfrm>
                <a:off x="2331495" y="5552237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9" name="Google Shape;299;p11"/>
              <p:cNvCxnSpPr/>
              <p:nvPr/>
            </p:nvCxnSpPr>
            <p:spPr>
              <a:xfrm rot="10800000">
                <a:off x="2404782" y="3826329"/>
                <a:ext cx="0" cy="1876145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00" name="Google Shape;300;p11"/>
            <p:cNvSpPr txBox="1"/>
            <p:nvPr/>
          </p:nvSpPr>
          <p:spPr>
            <a:xfrm>
              <a:off x="3722334" y="5185577"/>
              <a:ext cx="10561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01" name="Google Shape;301;p11"/>
          <p:cNvGrpSpPr/>
          <p:nvPr/>
        </p:nvGrpSpPr>
        <p:grpSpPr>
          <a:xfrm>
            <a:off x="1527703" y="2431710"/>
            <a:ext cx="1263356" cy="1232901"/>
            <a:chOff x="2036937" y="3242281"/>
            <a:chExt cx="1684475" cy="1643869"/>
          </a:xfrm>
        </p:grpSpPr>
        <p:grpSp>
          <p:nvGrpSpPr>
            <p:cNvPr id="302" name="Google Shape;302;p11"/>
            <p:cNvGrpSpPr/>
            <p:nvPr/>
          </p:nvGrpSpPr>
          <p:grpSpPr>
            <a:xfrm>
              <a:off x="3573005" y="3242281"/>
              <a:ext cx="148407" cy="1643869"/>
              <a:chOff x="2319576" y="3826328"/>
              <a:chExt cx="148407" cy="1643869"/>
            </a:xfrm>
          </p:grpSpPr>
          <p:sp>
            <p:nvSpPr>
              <p:cNvPr id="303" name="Google Shape;303;p11"/>
              <p:cNvSpPr/>
              <p:nvPr/>
            </p:nvSpPr>
            <p:spPr>
              <a:xfrm>
                <a:off x="2319576" y="5323623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4" name="Google Shape;304;p11"/>
              <p:cNvCxnSpPr/>
              <p:nvPr/>
            </p:nvCxnSpPr>
            <p:spPr>
              <a:xfrm rot="10800000">
                <a:off x="2404782" y="3826328"/>
                <a:ext cx="0" cy="155448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05" name="Google Shape;305;p11"/>
            <p:cNvSpPr txBox="1"/>
            <p:nvPr/>
          </p:nvSpPr>
          <p:spPr>
            <a:xfrm>
              <a:off x="2036937" y="4425208"/>
              <a:ext cx="1553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226322" y="2417475"/>
            <a:ext cx="1332942" cy="1016429"/>
            <a:chOff x="301763" y="3223300"/>
            <a:chExt cx="1777256" cy="1355238"/>
          </a:xfrm>
        </p:grpSpPr>
        <p:grpSp>
          <p:nvGrpSpPr>
            <p:cNvPr id="307" name="Google Shape;307;p11"/>
            <p:cNvGrpSpPr/>
            <p:nvPr/>
          </p:nvGrpSpPr>
          <p:grpSpPr>
            <a:xfrm>
              <a:off x="1930612" y="3223300"/>
              <a:ext cx="148407" cy="1334303"/>
              <a:chOff x="1861363" y="2784181"/>
              <a:chExt cx="148407" cy="1334303"/>
            </a:xfrm>
          </p:grpSpPr>
          <p:sp>
            <p:nvSpPr>
              <p:cNvPr id="308" name="Google Shape;308;p11"/>
              <p:cNvSpPr/>
              <p:nvPr/>
            </p:nvSpPr>
            <p:spPr>
              <a:xfrm>
                <a:off x="1861363" y="3971910"/>
                <a:ext cx="148407" cy="1465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81" y="40"/>
                    </a:moveTo>
                    <a:lnTo>
                      <a:pt x="81" y="40"/>
                    </a:lnTo>
                    <a:lnTo>
                      <a:pt x="80" y="48"/>
                    </a:lnTo>
                    <a:lnTo>
                      <a:pt x="77" y="56"/>
                    </a:lnTo>
                    <a:lnTo>
                      <a:pt x="74" y="62"/>
                    </a:lnTo>
                    <a:lnTo>
                      <a:pt x="68" y="68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8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3" y="79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8"/>
                    </a:lnTo>
                    <a:lnTo>
                      <a:pt x="77" y="24"/>
                    </a:lnTo>
                    <a:lnTo>
                      <a:pt x="80" y="31"/>
                    </a:lnTo>
                    <a:lnTo>
                      <a:pt x="81" y="40"/>
                    </a:lnTo>
                    <a:lnTo>
                      <a:pt x="81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9" name="Google Shape;309;p11"/>
              <p:cNvCxnSpPr/>
              <p:nvPr/>
            </p:nvCxnSpPr>
            <p:spPr>
              <a:xfrm rot="10800000">
                <a:off x="1934650" y="2784181"/>
                <a:ext cx="0" cy="1188720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0" name="Google Shape;310;p11"/>
            <p:cNvSpPr txBox="1"/>
            <p:nvPr/>
          </p:nvSpPr>
          <p:spPr>
            <a:xfrm>
              <a:off x="301763" y="4209206"/>
              <a:ext cx="16466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11" name="Google Shape;311;p11"/>
          <p:cNvGrpSpPr/>
          <p:nvPr/>
        </p:nvGrpSpPr>
        <p:grpSpPr>
          <a:xfrm>
            <a:off x="873998" y="1942280"/>
            <a:ext cx="109931" cy="832723"/>
            <a:chOff x="1305478" y="2629920"/>
            <a:chExt cx="146574" cy="1110298"/>
          </a:xfrm>
        </p:grpSpPr>
        <p:sp>
          <p:nvSpPr>
            <p:cNvPr id="312" name="Google Shape;312;p11"/>
            <p:cNvSpPr/>
            <p:nvPr/>
          </p:nvSpPr>
          <p:spPr>
            <a:xfrm>
              <a:off x="1305478" y="2629920"/>
              <a:ext cx="146574" cy="148407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80" y="40"/>
                  </a:moveTo>
                  <a:lnTo>
                    <a:pt x="80" y="40"/>
                  </a:lnTo>
                  <a:lnTo>
                    <a:pt x="79" y="48"/>
                  </a:lnTo>
                  <a:lnTo>
                    <a:pt x="77" y="56"/>
                  </a:lnTo>
                  <a:lnTo>
                    <a:pt x="72" y="63"/>
                  </a:lnTo>
                  <a:lnTo>
                    <a:pt x="68" y="70"/>
                  </a:lnTo>
                  <a:lnTo>
                    <a:pt x="62" y="74"/>
                  </a:lnTo>
                  <a:lnTo>
                    <a:pt x="55" y="77"/>
                  </a:lnTo>
                  <a:lnTo>
                    <a:pt x="48" y="80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31" y="80"/>
                  </a:lnTo>
                  <a:lnTo>
                    <a:pt x="24" y="77"/>
                  </a:lnTo>
                  <a:lnTo>
                    <a:pt x="17" y="74"/>
                  </a:lnTo>
                  <a:lnTo>
                    <a:pt x="11" y="70"/>
                  </a:lnTo>
                  <a:lnTo>
                    <a:pt x="6" y="63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5" y="4"/>
                  </a:lnTo>
                  <a:lnTo>
                    <a:pt x="62" y="7"/>
                  </a:lnTo>
                  <a:lnTo>
                    <a:pt x="68" y="13"/>
                  </a:lnTo>
                  <a:lnTo>
                    <a:pt x="72" y="18"/>
                  </a:lnTo>
                  <a:lnTo>
                    <a:pt x="77" y="25"/>
                  </a:lnTo>
                  <a:lnTo>
                    <a:pt x="79" y="33"/>
                  </a:lnTo>
                  <a:lnTo>
                    <a:pt x="80" y="40"/>
                  </a:lnTo>
                  <a:lnTo>
                    <a:pt x="80" y="40"/>
                  </a:lnTo>
                  <a:close/>
                </a:path>
              </a:pathLst>
            </a:custGeom>
            <a:solidFill>
              <a:srgbClr val="3E4E57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3" name="Google Shape;313;p11"/>
            <p:cNvCxnSpPr/>
            <p:nvPr/>
          </p:nvCxnSpPr>
          <p:spPr>
            <a:xfrm rot="10800000">
              <a:off x="1378764" y="2778326"/>
              <a:ext cx="0" cy="961892"/>
            </a:xfrm>
            <a:prstGeom prst="straightConnector1">
              <a:avLst/>
            </a:prstGeom>
            <a:solidFill>
              <a:srgbClr val="3E4E61"/>
            </a:solidFill>
            <a:ln w="20625" cap="flat" cmpd="sng">
              <a:solidFill>
                <a:srgbClr val="3E4E6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4" name="Google Shape;314;p11"/>
          <p:cNvSpPr txBox="1"/>
          <p:nvPr/>
        </p:nvSpPr>
        <p:spPr>
          <a:xfrm>
            <a:off x="983392" y="1824859"/>
            <a:ext cx="9506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/>
          </a:p>
        </p:txBody>
      </p:sp>
      <p:sp>
        <p:nvSpPr>
          <p:cNvPr id="315" name="Google Shape;31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Process Flow Example</a:t>
            </a:r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6475615" y="2416447"/>
            <a:ext cx="1920240" cy="376549"/>
          </a:xfrm>
          <a:prstGeom prst="chevron">
            <a:avLst>
              <a:gd name="adj" fmla="val 3232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4184429" y="2416447"/>
            <a:ext cx="2331720" cy="376549"/>
          </a:xfrm>
          <a:prstGeom prst="chevron">
            <a:avLst>
              <a:gd name="adj" fmla="val 32323"/>
            </a:avLst>
          </a:prstGeom>
          <a:solidFill>
            <a:srgbClr val="779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372865" y="2416447"/>
            <a:ext cx="3854918" cy="376549"/>
          </a:xfrm>
          <a:prstGeom prst="chevron">
            <a:avLst>
              <a:gd name="adj" fmla="val 32323"/>
            </a:avLst>
          </a:prstGeom>
          <a:solidFill>
            <a:srgbClr val="3E4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1990638" y="2453360"/>
            <a:ext cx="619375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4997551" y="2466228"/>
            <a:ext cx="667464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TITLE</a:t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6686727" y="2450491"/>
            <a:ext cx="1560802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pSp>
        <p:nvGrpSpPr>
          <p:cNvPr id="322" name="Google Shape;322;p11"/>
          <p:cNvGrpSpPr/>
          <p:nvPr/>
        </p:nvGrpSpPr>
        <p:grpSpPr>
          <a:xfrm>
            <a:off x="2060171" y="1534024"/>
            <a:ext cx="1013576" cy="964068"/>
            <a:chOff x="2746895" y="2045365"/>
            <a:chExt cx="1351434" cy="1285424"/>
          </a:xfrm>
        </p:grpSpPr>
        <p:grpSp>
          <p:nvGrpSpPr>
            <p:cNvPr id="323" name="Google Shape;323;p11"/>
            <p:cNvGrpSpPr/>
            <p:nvPr/>
          </p:nvGrpSpPr>
          <p:grpSpPr>
            <a:xfrm>
              <a:off x="2746895" y="2220491"/>
              <a:ext cx="146574" cy="1110298"/>
              <a:chOff x="1305478" y="2629920"/>
              <a:chExt cx="146574" cy="1110298"/>
            </a:xfrm>
          </p:grpSpPr>
          <p:sp>
            <p:nvSpPr>
              <p:cNvPr id="324" name="Google Shape;324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8FBF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5" name="Google Shape;325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6" name="Google Shape;326;p11"/>
            <p:cNvSpPr txBox="1"/>
            <p:nvPr/>
          </p:nvSpPr>
          <p:spPr>
            <a:xfrm>
              <a:off x="2904176" y="2045365"/>
              <a:ext cx="1194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  <p:grpSp>
        <p:nvGrpSpPr>
          <p:cNvPr id="327" name="Google Shape;327;p11"/>
          <p:cNvGrpSpPr/>
          <p:nvPr/>
        </p:nvGrpSpPr>
        <p:grpSpPr>
          <a:xfrm>
            <a:off x="3166281" y="1494424"/>
            <a:ext cx="972943" cy="916973"/>
            <a:chOff x="4221706" y="1992565"/>
            <a:chExt cx="1297257" cy="1222630"/>
          </a:xfrm>
        </p:grpSpPr>
        <p:grpSp>
          <p:nvGrpSpPr>
            <p:cNvPr id="328" name="Google Shape;328;p11"/>
            <p:cNvGrpSpPr/>
            <p:nvPr/>
          </p:nvGrpSpPr>
          <p:grpSpPr>
            <a:xfrm>
              <a:off x="4221706" y="2104897"/>
              <a:ext cx="146574" cy="1110298"/>
              <a:chOff x="1305478" y="2629920"/>
              <a:chExt cx="146574" cy="1110298"/>
            </a:xfrm>
          </p:grpSpPr>
          <p:sp>
            <p:nvSpPr>
              <p:cNvPr id="329" name="Google Shape;329;p11"/>
              <p:cNvSpPr/>
              <p:nvPr/>
            </p:nvSpPr>
            <p:spPr>
              <a:xfrm>
                <a:off x="1305478" y="2629920"/>
                <a:ext cx="146574" cy="148407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80" y="40"/>
                    </a:moveTo>
                    <a:lnTo>
                      <a:pt x="80" y="40"/>
                    </a:lnTo>
                    <a:lnTo>
                      <a:pt x="79" y="48"/>
                    </a:lnTo>
                    <a:lnTo>
                      <a:pt x="77" y="56"/>
                    </a:lnTo>
                    <a:lnTo>
                      <a:pt x="72" y="63"/>
                    </a:lnTo>
                    <a:lnTo>
                      <a:pt x="68" y="70"/>
                    </a:lnTo>
                    <a:lnTo>
                      <a:pt x="62" y="74"/>
                    </a:lnTo>
                    <a:lnTo>
                      <a:pt x="55" y="77"/>
                    </a:lnTo>
                    <a:lnTo>
                      <a:pt x="48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31" y="80"/>
                    </a:lnTo>
                    <a:lnTo>
                      <a:pt x="24" y="77"/>
                    </a:lnTo>
                    <a:lnTo>
                      <a:pt x="17" y="74"/>
                    </a:lnTo>
                    <a:lnTo>
                      <a:pt x="11" y="70"/>
                    </a:lnTo>
                    <a:lnTo>
                      <a:pt x="6" y="63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17" y="7"/>
                    </a:lnTo>
                    <a:lnTo>
                      <a:pt x="24" y="4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5" y="4"/>
                    </a:lnTo>
                    <a:lnTo>
                      <a:pt x="62" y="7"/>
                    </a:lnTo>
                    <a:lnTo>
                      <a:pt x="68" y="13"/>
                    </a:lnTo>
                    <a:lnTo>
                      <a:pt x="72" y="18"/>
                    </a:lnTo>
                    <a:lnTo>
                      <a:pt x="77" y="25"/>
                    </a:lnTo>
                    <a:lnTo>
                      <a:pt x="79" y="33"/>
                    </a:lnTo>
                    <a:lnTo>
                      <a:pt x="80" y="4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3E4E57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30" name="Google Shape;330;p11"/>
              <p:cNvCxnSpPr/>
              <p:nvPr/>
            </p:nvCxnSpPr>
            <p:spPr>
              <a:xfrm rot="10800000">
                <a:off x="1378764" y="2778326"/>
                <a:ext cx="0" cy="961892"/>
              </a:xfrm>
              <a:prstGeom prst="straightConnector1">
                <a:avLst/>
              </a:prstGeom>
              <a:noFill/>
              <a:ln w="20625" cap="flat" cmpd="sng">
                <a:solidFill>
                  <a:srgbClr val="3E4E6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31" name="Google Shape;331;p11"/>
            <p:cNvSpPr txBox="1"/>
            <p:nvPr/>
          </p:nvSpPr>
          <p:spPr>
            <a:xfrm>
              <a:off x="4407547" y="1992565"/>
              <a:ext cx="11114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 txBox="1">
            <a:spLocks noGrp="1"/>
          </p:cNvSpPr>
          <p:nvPr>
            <p:ph type="title"/>
          </p:nvPr>
        </p:nvSpPr>
        <p:spPr>
          <a:xfrm>
            <a:off x="389894" y="144097"/>
            <a:ext cx="7886700" cy="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 dirty="0"/>
              <a:t>Activity</a:t>
            </a:r>
            <a:endParaRPr dirty="0"/>
          </a:p>
        </p:txBody>
      </p:sp>
      <p:grpSp>
        <p:nvGrpSpPr>
          <p:cNvPr id="436" name="Google Shape;436;p18"/>
          <p:cNvGrpSpPr/>
          <p:nvPr/>
        </p:nvGrpSpPr>
        <p:grpSpPr>
          <a:xfrm>
            <a:off x="1881415" y="845820"/>
            <a:ext cx="6644641" cy="4297680"/>
            <a:chOff x="858172" y="1354715"/>
            <a:chExt cx="8765271" cy="5669280"/>
          </a:xfrm>
        </p:grpSpPr>
        <p:pic>
          <p:nvPicPr>
            <p:cNvPr id="437" name="Google Shape;43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8149" y="1354715"/>
              <a:ext cx="8685294" cy="5669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18"/>
            <p:cNvSpPr txBox="1"/>
            <p:nvPr/>
          </p:nvSpPr>
          <p:spPr>
            <a:xfrm>
              <a:off x="1262205" y="1624116"/>
              <a:ext cx="2216974" cy="690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Expertise of platform</a:t>
              </a:r>
              <a:endParaRPr/>
            </a:p>
          </p:txBody>
        </p:sp>
        <p:sp>
          <p:nvSpPr>
            <p:cNvPr id="439" name="Google Shape;439;p18"/>
            <p:cNvSpPr txBox="1"/>
            <p:nvPr/>
          </p:nvSpPr>
          <p:spPr>
            <a:xfrm>
              <a:off x="4092500" y="1624116"/>
              <a:ext cx="2003037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Multitasking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8"/>
            <p:cNvSpPr txBox="1"/>
            <p:nvPr/>
          </p:nvSpPr>
          <p:spPr>
            <a:xfrm>
              <a:off x="858172" y="4568762"/>
              <a:ext cx="1995139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Flexible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7794706" y="1624116"/>
              <a:ext cx="1375313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Creativity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4185887" y="4568762"/>
              <a:ext cx="2153995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Attention to detail</a:t>
              </a:r>
              <a:endParaRPr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7341234" y="4567973"/>
              <a:ext cx="1909644" cy="406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Troubleshooting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18"/>
          <p:cNvSpPr txBox="1"/>
          <p:nvPr/>
        </p:nvSpPr>
        <p:spPr>
          <a:xfrm>
            <a:off x="133405" y="1275432"/>
            <a:ext cx="15320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consider your best quality as a 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one and type your initials on the corresponding sticky note.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 dirty="0"/>
              <a:t>1-on-1 Chat Activity</a:t>
            </a:r>
            <a:endParaRPr dirty="0"/>
          </a:p>
        </p:txBody>
      </p:sp>
      <p:sp>
        <p:nvSpPr>
          <p:cNvPr id="496" name="Google Shape;496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aphicFrame>
        <p:nvGraphicFramePr>
          <p:cNvPr id="494" name="Google Shape;494;p23"/>
          <p:cNvGraphicFramePr/>
          <p:nvPr>
            <p:extLst>
              <p:ext uri="{D42A27DB-BD31-4B8C-83A1-F6EECF244321}">
                <p14:modId xmlns:p14="http://schemas.microsoft.com/office/powerpoint/2010/main" val="2621160282"/>
              </p:ext>
            </p:extLst>
          </p:nvPr>
        </p:nvGraphicFramePr>
        <p:xfrm>
          <a:off x="540603" y="1121251"/>
          <a:ext cx="6685050" cy="24943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4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Working with your partner, discuss via private chat, what kind of transportation you use. Names in </a:t>
                      </a:r>
                      <a:r>
                        <a:rPr lang="en-US" sz="1800" b="1"/>
                        <a:t>bold</a:t>
                      </a:r>
                      <a:r>
                        <a:rPr lang="en-US" sz="1800"/>
                        <a:t> will initiate chat.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I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Dirk</a:t>
                      </a:r>
                      <a:r>
                        <a:rPr lang="en-US" sz="1600"/>
                        <a:t> &amp; Wendi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Elyse</a:t>
                      </a:r>
                      <a:r>
                        <a:rPr lang="en-US" sz="1600"/>
                        <a:t> &amp; Phillipe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/>
                        <a:t>Azizeh</a:t>
                      </a:r>
                      <a:r>
                        <a:rPr lang="en-US" sz="1600" dirty="0"/>
                        <a:t> &amp; Joel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Bill</a:t>
                      </a:r>
                      <a:r>
                        <a:rPr lang="en-US" sz="1600"/>
                        <a:t> &amp; Carl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Anne</a:t>
                      </a:r>
                      <a:r>
                        <a:rPr lang="en-US" sz="1600"/>
                        <a:t> &amp; Stephen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Yan</a:t>
                      </a:r>
                      <a:r>
                        <a:rPr lang="en-US" sz="1600"/>
                        <a:t> &amp; David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Tashonda</a:t>
                      </a:r>
                      <a:r>
                        <a:rPr lang="en-US" sz="1600"/>
                        <a:t> &amp; Marcus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Shane</a:t>
                      </a:r>
                      <a:r>
                        <a:rPr lang="en-US" sz="1600"/>
                        <a:t> &amp; Jessica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Jose</a:t>
                      </a:r>
                      <a:r>
                        <a:rPr lang="en-US" sz="1600"/>
                        <a:t> and Diava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Patti</a:t>
                      </a:r>
                      <a:r>
                        <a:rPr lang="en-US" sz="1600" dirty="0"/>
                        <a:t> &amp; Keith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5" name="Google Shape;495;p23"/>
          <p:cNvSpPr txBox="1"/>
          <p:nvPr/>
        </p:nvSpPr>
        <p:spPr>
          <a:xfrm>
            <a:off x="445517" y="3854046"/>
            <a:ext cx="7941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your partner and say privately say “hello” to one another in your chat window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Complete the Sentence</a:t>
            </a:r>
            <a:endParaRPr/>
          </a:p>
        </p:txBody>
      </p:sp>
      <p:sp>
        <p:nvSpPr>
          <p:cNvPr id="502" name="Google Shape;502;p24"/>
          <p:cNvSpPr txBox="1">
            <a:spLocks noGrp="1"/>
          </p:cNvSpPr>
          <p:nvPr>
            <p:ph idx="1"/>
          </p:nvPr>
        </p:nvSpPr>
        <p:spPr>
          <a:xfrm>
            <a:off x="309600" y="1273289"/>
            <a:ext cx="8229600" cy="8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A great leader is________________________?</a:t>
            </a:r>
            <a:endParaRPr/>
          </a:p>
        </p:txBody>
      </p:sp>
      <p:sp>
        <p:nvSpPr>
          <p:cNvPr id="505" name="Google Shape;505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503" name="Google Shape;503;p24" descr="Shape, arrow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8468" y="2389738"/>
            <a:ext cx="3017520" cy="20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4"/>
          <p:cNvSpPr/>
          <p:nvPr/>
        </p:nvSpPr>
        <p:spPr>
          <a:xfrm>
            <a:off x="5311154" y="3036432"/>
            <a:ext cx="23854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Complete the sentence.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Discussion Activity</a:t>
            </a:r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idx="1"/>
          </p:nvPr>
        </p:nvSpPr>
        <p:spPr>
          <a:xfrm>
            <a:off x="319583" y="1951637"/>
            <a:ext cx="5176800" cy="8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200" dirty="0"/>
              <a:t>What are ways to demonstrate gratitude to an employee?</a:t>
            </a:r>
            <a:endParaRPr dirty="0"/>
          </a:p>
        </p:txBody>
      </p:sp>
      <p:sp>
        <p:nvSpPr>
          <p:cNvPr id="514" name="Google Shape;514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512" name="Google Shape;512;p25" descr="Shape, arrow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1680" y="931037"/>
            <a:ext cx="3017520" cy="20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5"/>
          <p:cNvSpPr/>
          <p:nvPr/>
        </p:nvSpPr>
        <p:spPr>
          <a:xfrm>
            <a:off x="5890909" y="1525932"/>
            <a:ext cx="23854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hare your response.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485079" y="168112"/>
            <a:ext cx="7886700" cy="55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Annotation Activity Using Last Names</a:t>
            </a:r>
            <a:endParaRPr/>
          </a:p>
        </p:txBody>
      </p:sp>
      <p:sp>
        <p:nvSpPr>
          <p:cNvPr id="478" name="Google Shape;478;p21"/>
          <p:cNvSpPr txBox="1"/>
          <p:nvPr/>
        </p:nvSpPr>
        <p:spPr>
          <a:xfrm>
            <a:off x="285413" y="1290784"/>
            <a:ext cx="42196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is it appropriate to turn off your webcam?</a:t>
            </a:r>
            <a:endParaRPr/>
          </a:p>
        </p:txBody>
      </p:sp>
      <p:sp>
        <p:nvSpPr>
          <p:cNvPr id="479" name="Google Shape;479;p21"/>
          <p:cNvSpPr txBox="1"/>
          <p:nvPr/>
        </p:nvSpPr>
        <p:spPr>
          <a:xfrm>
            <a:off x="4982667" y="1329782"/>
            <a:ext cx="35455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would I need to keep it on?</a:t>
            </a:r>
            <a:endParaRPr/>
          </a:p>
        </p:txBody>
      </p:sp>
      <p:cxnSp>
        <p:nvCxnSpPr>
          <p:cNvPr id="480" name="Google Shape;480;p21"/>
          <p:cNvCxnSpPr/>
          <p:nvPr/>
        </p:nvCxnSpPr>
        <p:spPr>
          <a:xfrm>
            <a:off x="4505094" y="1023516"/>
            <a:ext cx="0" cy="393192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p21"/>
          <p:cNvSpPr txBox="1"/>
          <p:nvPr/>
        </p:nvSpPr>
        <p:spPr>
          <a:xfrm>
            <a:off x="939955" y="882807"/>
            <a:ext cx="29779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Names beginning with A - M</a:t>
            </a:r>
            <a:endParaRPr/>
          </a:p>
        </p:txBody>
      </p:sp>
      <p:sp>
        <p:nvSpPr>
          <p:cNvPr id="482" name="Google Shape;482;p21"/>
          <p:cNvSpPr txBox="1"/>
          <p:nvPr/>
        </p:nvSpPr>
        <p:spPr>
          <a:xfrm>
            <a:off x="4982668" y="882807"/>
            <a:ext cx="29058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Names beginning with N - Z</a:t>
            </a:r>
            <a:endParaRPr/>
          </a:p>
        </p:txBody>
      </p:sp>
      <p:sp>
        <p:nvSpPr>
          <p:cNvPr id="483" name="Google Shape;483;p21"/>
          <p:cNvSpPr txBox="1"/>
          <p:nvPr/>
        </p:nvSpPr>
        <p:spPr>
          <a:xfrm>
            <a:off x="224653" y="3363596"/>
            <a:ext cx="88285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participants use the text annotation tool to enter their responses in the column that corresponds with their last name.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Signika"/>
              </a:rPr>
              <a:t>ELE TALENT DEVELOPMENT </a:t>
            </a:r>
            <a:r>
              <a:rPr lang="en-US" dirty="0">
                <a:solidFill>
                  <a:srgbClr val="FFFFFF"/>
                </a:solidFill>
                <a:latin typeface="Signika"/>
              </a:rPr>
              <a:t>CONFERENCE 2024</a:t>
            </a:r>
          </a:p>
          <a:p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Signika"/>
              </a:rPr>
              <a:t>WORKPLACE AGILITY IN THE AI ERA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28, 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 dirty="0"/>
              <a:t>Tool Example</a:t>
            </a:r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382" name="Google Shape;382;p16"/>
          <p:cNvGraphicFramePr/>
          <p:nvPr/>
        </p:nvGraphicFramePr>
        <p:xfrm>
          <a:off x="498370" y="1124949"/>
          <a:ext cx="7008975" cy="2893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3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ENGAGEMENT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BREAKOUT ROOMS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 ISSUES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HANDELING TECHNICAL ISSUES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WHITEBOARD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WEBCAM ISSUES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KNOWLEDGE OF PLATFORM TOOLS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POLLING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ABLE TO MULTITASK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3" name="Google Shape;383;p16"/>
          <p:cNvSpPr txBox="1"/>
          <p:nvPr/>
        </p:nvSpPr>
        <p:spPr>
          <a:xfrm>
            <a:off x="212349" y="4117111"/>
            <a:ext cx="80952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annotation stamp tool, enter a check mark or x in the boxes that you are most anxious about.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"/>
          <p:cNvSpPr/>
          <p:nvPr/>
        </p:nvSpPr>
        <p:spPr>
          <a:xfrm>
            <a:off x="0" y="548640"/>
            <a:ext cx="8945404" cy="1883700"/>
          </a:xfrm>
          <a:prstGeom prst="rect">
            <a:avLst/>
          </a:prstGeom>
          <a:solidFill>
            <a:srgbClr val="3E4E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9"/>
          <p:cNvSpPr/>
          <p:nvPr/>
        </p:nvSpPr>
        <p:spPr>
          <a:xfrm>
            <a:off x="4282679" y="1189435"/>
            <a:ext cx="4464844" cy="31075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9"/>
          <p:cNvSpPr/>
          <p:nvPr/>
        </p:nvSpPr>
        <p:spPr>
          <a:xfrm>
            <a:off x="208519" y="869463"/>
            <a:ext cx="40080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CONTIGENCY PLAN ACTIVITY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19"/>
          <p:cNvSpPr/>
          <p:nvPr/>
        </p:nvSpPr>
        <p:spPr>
          <a:xfrm>
            <a:off x="318588" y="2581713"/>
            <a:ext cx="38569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Think about possible solutions and contingencies for these three areas and enter your responses under the column header.</a:t>
            </a:r>
            <a:endParaRPr dirty="0"/>
          </a:p>
        </p:txBody>
      </p:sp>
      <p:sp>
        <p:nvSpPr>
          <p:cNvPr id="454" name="Google Shape;454;p19"/>
          <p:cNvSpPr txBox="1"/>
          <p:nvPr/>
        </p:nvSpPr>
        <p:spPr>
          <a:xfrm>
            <a:off x="6129338" y="4484458"/>
            <a:ext cx="908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minutes</a:t>
            </a:r>
            <a:endParaRPr/>
          </a:p>
        </p:txBody>
      </p:sp>
      <p:pic>
        <p:nvPicPr>
          <p:cNvPr id="455" name="Google Shape;4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2702" y="1518972"/>
            <a:ext cx="3977640" cy="24534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" name="Google Shape;465;p20"/>
          <p:cNvGraphicFramePr/>
          <p:nvPr/>
        </p:nvGraphicFramePr>
        <p:xfrm>
          <a:off x="0" y="0"/>
          <a:ext cx="9144000" cy="5612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6" name="Google Shape;466;p20" descr="Wi-Fi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43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0"/>
          <p:cNvSpPr txBox="1"/>
          <p:nvPr/>
        </p:nvSpPr>
        <p:spPr>
          <a:xfrm>
            <a:off x="685800" y="90100"/>
            <a:ext cx="23348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Internet Connectivity</a:t>
            </a:r>
            <a:endParaRPr/>
          </a:p>
        </p:txBody>
      </p:sp>
      <p:pic>
        <p:nvPicPr>
          <p:cNvPr id="468" name="Google Shape;468;p20" descr="Speaker phon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960" y="-4572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0"/>
          <p:cNvSpPr txBox="1"/>
          <p:nvPr/>
        </p:nvSpPr>
        <p:spPr>
          <a:xfrm>
            <a:off x="3726181" y="90100"/>
            <a:ext cx="14267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Telephony</a:t>
            </a:r>
            <a:endParaRPr/>
          </a:p>
        </p:txBody>
      </p:sp>
      <p:pic>
        <p:nvPicPr>
          <p:cNvPr id="470" name="Google Shape;470;p20" descr="Online meeting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8613" y="-4572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0"/>
          <p:cNvSpPr txBox="1"/>
          <p:nvPr/>
        </p:nvSpPr>
        <p:spPr>
          <a:xfrm>
            <a:off x="6695049" y="90100"/>
            <a:ext cx="25115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Platform Goes Down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Knowledge Check</a:t>
            </a:r>
            <a:endParaRPr/>
          </a:p>
        </p:txBody>
      </p:sp>
      <p:sp>
        <p:nvSpPr>
          <p:cNvPr id="523" name="Google Shape;523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graphicFrame>
        <p:nvGraphicFramePr>
          <p:cNvPr id="521" name="Google Shape;521;p26"/>
          <p:cNvGraphicFramePr/>
          <p:nvPr>
            <p:extLst>
              <p:ext uri="{D42A27DB-BD31-4B8C-83A1-F6EECF244321}">
                <p14:modId xmlns:p14="http://schemas.microsoft.com/office/powerpoint/2010/main" val="604931888"/>
              </p:ext>
            </p:extLst>
          </p:nvPr>
        </p:nvGraphicFramePr>
        <p:xfrm>
          <a:off x="493838" y="1975036"/>
          <a:ext cx="8067350" cy="19355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/>
                        <a:t>1. “Are you crazy? That’s the worst idea I’ve heard in a long time.”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/>
                        <a:t>a. Rationalization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2. “That’s the way we’ve always done it.”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b. Emotional Thinking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3. “She might not be the most qualified candidate, but she could start working right away and it’s such a hassle to keep looking for another candidate.”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c. Bias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4. “George told me this provider is great and he’s always right.”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d. Tunnel Vision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" name="Google Shape;522;p26"/>
          <p:cNvSpPr txBox="1"/>
          <p:nvPr/>
        </p:nvSpPr>
        <p:spPr>
          <a:xfrm>
            <a:off x="453473" y="1119018"/>
            <a:ext cx="80005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each statement and match it with the critical thinking mistake it illustrates and enter your responses i.e. 1a, 2b, 3c, 4d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Century Gothic"/>
              <a:buNone/>
            </a:pPr>
            <a:r>
              <a:rPr lang="en-US"/>
              <a:t>Fact or Opinion</a:t>
            </a:r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idx="1"/>
          </p:nvPr>
        </p:nvSpPr>
        <p:spPr>
          <a:xfrm>
            <a:off x="344269" y="2062818"/>
            <a:ext cx="8229600" cy="125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/>
              <a:t>Police arrested three burglars last night.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/>
              <a:t>He has the most clout in the organization.</a:t>
            </a:r>
            <a:endParaRPr/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/>
              <a:t>She said the CEO was the smartest businessperson she had ever known.</a:t>
            </a:r>
            <a:endParaRPr/>
          </a:p>
        </p:txBody>
      </p:sp>
      <p:sp>
        <p:nvSpPr>
          <p:cNvPr id="534" name="Google Shape;534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31" name="Google Shape;531;p27"/>
          <p:cNvSpPr txBox="1"/>
          <p:nvPr/>
        </p:nvSpPr>
        <p:spPr>
          <a:xfrm>
            <a:off x="309599" y="1293862"/>
            <a:ext cx="7737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Instructions: Read each statement and determine whether the statement is a fact or an opinion. </a:t>
            </a:r>
            <a:endParaRPr/>
          </a:p>
        </p:txBody>
      </p:sp>
      <p:sp>
        <p:nvSpPr>
          <p:cNvPr id="532" name="Google Shape;532;p27"/>
          <p:cNvSpPr txBox="1"/>
          <p:nvPr/>
        </p:nvSpPr>
        <p:spPr>
          <a:xfrm>
            <a:off x="344269" y="3489269"/>
            <a:ext cx="77379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Fact or Opinion.</a:t>
            </a:r>
            <a:endParaRPr dirty="0"/>
          </a:p>
        </p:txBody>
      </p:sp>
      <p:pic>
        <p:nvPicPr>
          <p:cNvPr id="533" name="Google Shape;533;p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371" y="102674"/>
            <a:ext cx="274320" cy="27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" descr="A group of people sitting on chair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-384" b="384"/>
          <a:stretch/>
        </p:blipFill>
        <p:spPr>
          <a:xfrm>
            <a:off x="0" y="1020829"/>
            <a:ext cx="9144000" cy="29181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BAA136-2E9D-07AD-89ED-D7413A1B27F6}"/>
              </a:ext>
            </a:extLst>
          </p:cNvPr>
          <p:cNvSpPr/>
          <p:nvPr/>
        </p:nvSpPr>
        <p:spPr>
          <a:xfrm>
            <a:off x="0" y="3564267"/>
            <a:ext cx="9144000" cy="1598939"/>
          </a:xfrm>
          <a:prstGeom prst="rect">
            <a:avLst/>
          </a:prstGeom>
          <a:solidFill>
            <a:srgbClr val="3333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170;p4">
            <a:extLst>
              <a:ext uri="{FF2B5EF4-FFF2-40B4-BE49-F238E27FC236}">
                <a16:creationId xmlns:a16="http://schemas.microsoft.com/office/drawing/2014/main" id="{26929075-06D7-AE13-1DAC-41BB903C60F0}"/>
              </a:ext>
            </a:extLst>
          </p:cNvPr>
          <p:cNvGrpSpPr/>
          <p:nvPr/>
        </p:nvGrpSpPr>
        <p:grpSpPr>
          <a:xfrm>
            <a:off x="209861" y="3574103"/>
            <a:ext cx="8759491" cy="1397184"/>
            <a:chOff x="166248" y="3685297"/>
            <a:chExt cx="8759491" cy="1397184"/>
          </a:xfrm>
        </p:grpSpPr>
        <p:grpSp>
          <p:nvGrpSpPr>
            <p:cNvPr id="6" name="Google Shape;171;p4">
              <a:extLst>
                <a:ext uri="{FF2B5EF4-FFF2-40B4-BE49-F238E27FC236}">
                  <a16:creationId xmlns:a16="http://schemas.microsoft.com/office/drawing/2014/main" id="{E93655D6-5B50-3979-C601-A8912A246E24}"/>
                </a:ext>
              </a:extLst>
            </p:cNvPr>
            <p:cNvGrpSpPr/>
            <p:nvPr/>
          </p:nvGrpSpPr>
          <p:grpSpPr>
            <a:xfrm>
              <a:off x="166248" y="3685297"/>
              <a:ext cx="1605661" cy="1397184"/>
              <a:chOff x="0" y="3283528"/>
              <a:chExt cx="1605661" cy="1397184"/>
            </a:xfrm>
          </p:grpSpPr>
          <p:pic>
            <p:nvPicPr>
              <p:cNvPr id="23" name="Google Shape;172;p4">
                <a:extLst>
                  <a:ext uri="{FF2B5EF4-FFF2-40B4-BE49-F238E27FC236}">
                    <a16:creationId xmlns:a16="http://schemas.microsoft.com/office/drawing/2014/main" id="{AE731B8F-E81D-CF88-BD2D-97724CF4E83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37070" y="3283528"/>
                <a:ext cx="731520" cy="731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Google Shape;173;p4">
                <a:extLst>
                  <a:ext uri="{FF2B5EF4-FFF2-40B4-BE49-F238E27FC236}">
                    <a16:creationId xmlns:a16="http://schemas.microsoft.com/office/drawing/2014/main" id="{1A73D281-C206-FB77-F792-F5DF06D9D49D}"/>
                  </a:ext>
                </a:extLst>
              </p:cNvPr>
              <p:cNvSpPr txBox="1"/>
              <p:nvPr/>
            </p:nvSpPr>
            <p:spPr>
              <a:xfrm>
                <a:off x="214865" y="4013801"/>
                <a:ext cx="117593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COMMUNITY</a:t>
                </a:r>
                <a:endParaRPr/>
              </a:p>
            </p:txBody>
          </p:sp>
          <p:sp>
            <p:nvSpPr>
              <p:cNvPr id="25" name="Google Shape;174;p4">
                <a:extLst>
                  <a:ext uri="{FF2B5EF4-FFF2-40B4-BE49-F238E27FC236}">
                    <a16:creationId xmlns:a16="http://schemas.microsoft.com/office/drawing/2014/main" id="{B2DCD7C8-D775-AF6E-4B80-81DFBA567368}"/>
                  </a:ext>
                </a:extLst>
              </p:cNvPr>
              <p:cNvSpPr txBox="1"/>
              <p:nvPr/>
            </p:nvSpPr>
            <p:spPr>
              <a:xfrm>
                <a:off x="0" y="4265214"/>
                <a:ext cx="1605661" cy="415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Connect with trusted </a:t>
                </a:r>
                <a:b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learner leaders</a:t>
                </a:r>
                <a:endParaRPr/>
              </a:p>
            </p:txBody>
          </p:sp>
        </p:grpSp>
        <p:grpSp>
          <p:nvGrpSpPr>
            <p:cNvPr id="7" name="Google Shape;175;p4">
              <a:extLst>
                <a:ext uri="{FF2B5EF4-FFF2-40B4-BE49-F238E27FC236}">
                  <a16:creationId xmlns:a16="http://schemas.microsoft.com/office/drawing/2014/main" id="{5B6D6DE9-81E7-F292-ADE1-F59B9D98F13D}"/>
                </a:ext>
              </a:extLst>
            </p:cNvPr>
            <p:cNvGrpSpPr/>
            <p:nvPr/>
          </p:nvGrpSpPr>
          <p:grpSpPr>
            <a:xfrm>
              <a:off x="1916277" y="3826414"/>
              <a:ext cx="1648691" cy="1240679"/>
              <a:chOff x="1674932" y="3424645"/>
              <a:chExt cx="1648691" cy="1240679"/>
            </a:xfrm>
          </p:grpSpPr>
          <p:pic>
            <p:nvPicPr>
              <p:cNvPr id="20" name="Google Shape;176;p4">
                <a:extLst>
                  <a:ext uri="{FF2B5EF4-FFF2-40B4-BE49-F238E27FC236}">
                    <a16:creationId xmlns:a16="http://schemas.microsoft.com/office/drawing/2014/main" id="{C59CE0F9-D96F-CF52-26E0-2E7768B844D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270677" y="3424645"/>
                <a:ext cx="457200" cy="447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177;p4">
                <a:extLst>
                  <a:ext uri="{FF2B5EF4-FFF2-40B4-BE49-F238E27FC236}">
                    <a16:creationId xmlns:a16="http://schemas.microsoft.com/office/drawing/2014/main" id="{3CBEC033-06F5-61C5-4170-7715C401FDF6}"/>
                  </a:ext>
                </a:extLst>
              </p:cNvPr>
              <p:cNvSpPr txBox="1"/>
              <p:nvPr/>
            </p:nvSpPr>
            <p:spPr>
              <a:xfrm>
                <a:off x="1850484" y="4013801"/>
                <a:ext cx="129758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GET FRESH IDEAS</a:t>
                </a:r>
                <a:endParaRPr dirty="0"/>
              </a:p>
            </p:txBody>
          </p:sp>
          <p:sp>
            <p:nvSpPr>
              <p:cNvPr id="22" name="Google Shape;178;p4">
                <a:extLst>
                  <a:ext uri="{FF2B5EF4-FFF2-40B4-BE49-F238E27FC236}">
                    <a16:creationId xmlns:a16="http://schemas.microsoft.com/office/drawing/2014/main" id="{C104725F-7F95-C456-2B63-AEAC5FB37655}"/>
                  </a:ext>
                </a:extLst>
              </p:cNvPr>
              <p:cNvSpPr txBox="1"/>
              <p:nvPr/>
            </p:nvSpPr>
            <p:spPr>
              <a:xfrm>
                <a:off x="1674932" y="4265214"/>
                <a:ext cx="164869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NEXT practices, beyond best practices</a:t>
                </a:r>
                <a:endParaRPr/>
              </a:p>
            </p:txBody>
          </p:sp>
        </p:grpSp>
        <p:grpSp>
          <p:nvGrpSpPr>
            <p:cNvPr id="8" name="Google Shape;179;p4">
              <a:extLst>
                <a:ext uri="{FF2B5EF4-FFF2-40B4-BE49-F238E27FC236}">
                  <a16:creationId xmlns:a16="http://schemas.microsoft.com/office/drawing/2014/main" id="{92B3BA60-B920-572A-41F0-B53BBCF79199}"/>
                </a:ext>
              </a:extLst>
            </p:cNvPr>
            <p:cNvGrpSpPr/>
            <p:nvPr/>
          </p:nvGrpSpPr>
          <p:grpSpPr>
            <a:xfrm>
              <a:off x="3709336" y="3826414"/>
              <a:ext cx="1953491" cy="1240679"/>
              <a:chOff x="3198930" y="3424645"/>
              <a:chExt cx="1953491" cy="1240679"/>
            </a:xfrm>
          </p:grpSpPr>
          <p:pic>
            <p:nvPicPr>
              <p:cNvPr id="17" name="Google Shape;180;p4">
                <a:extLst>
                  <a:ext uri="{FF2B5EF4-FFF2-40B4-BE49-F238E27FC236}">
                    <a16:creationId xmlns:a16="http://schemas.microsoft.com/office/drawing/2014/main" id="{F5B9C816-ECD3-2BB8-D006-559659DD2ED8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947075" y="342464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181;p4">
                <a:extLst>
                  <a:ext uri="{FF2B5EF4-FFF2-40B4-BE49-F238E27FC236}">
                    <a16:creationId xmlns:a16="http://schemas.microsoft.com/office/drawing/2014/main" id="{A80D7054-F039-5575-F13F-3244D1CEFE9A}"/>
                  </a:ext>
                </a:extLst>
              </p:cNvPr>
              <p:cNvSpPr txBox="1"/>
              <p:nvPr/>
            </p:nvSpPr>
            <p:spPr>
              <a:xfrm>
                <a:off x="3568446" y="4013801"/>
                <a:ext cx="121445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COLLABORATE</a:t>
                </a:r>
                <a:endParaRPr dirty="0"/>
              </a:p>
            </p:txBody>
          </p:sp>
          <p:sp>
            <p:nvSpPr>
              <p:cNvPr id="19" name="Google Shape;182;p4">
                <a:extLst>
                  <a:ext uri="{FF2B5EF4-FFF2-40B4-BE49-F238E27FC236}">
                    <a16:creationId xmlns:a16="http://schemas.microsoft.com/office/drawing/2014/main" id="{9EACB26B-3EC0-FBC7-B3AD-2E1E0938E036}"/>
                  </a:ext>
                </a:extLst>
              </p:cNvPr>
              <p:cNvSpPr txBox="1"/>
              <p:nvPr/>
            </p:nvSpPr>
            <p:spPr>
              <a:xfrm>
                <a:off x="3198930" y="4265214"/>
                <a:ext cx="195349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You don't need to solve everything yourself</a:t>
                </a:r>
                <a:endParaRPr dirty="0"/>
              </a:p>
            </p:txBody>
          </p:sp>
        </p:grpSp>
        <p:grpSp>
          <p:nvGrpSpPr>
            <p:cNvPr id="9" name="Google Shape;183;p4">
              <a:extLst>
                <a:ext uri="{FF2B5EF4-FFF2-40B4-BE49-F238E27FC236}">
                  <a16:creationId xmlns:a16="http://schemas.microsoft.com/office/drawing/2014/main" id="{99C56205-577F-FD6A-620A-58FC864E781C}"/>
                </a:ext>
              </a:extLst>
            </p:cNvPr>
            <p:cNvGrpSpPr/>
            <p:nvPr/>
          </p:nvGrpSpPr>
          <p:grpSpPr>
            <a:xfrm>
              <a:off x="5807195" y="3826414"/>
              <a:ext cx="1577950" cy="1240679"/>
              <a:chOff x="5199224" y="3424645"/>
              <a:chExt cx="1577950" cy="1240679"/>
            </a:xfrm>
          </p:grpSpPr>
          <p:pic>
            <p:nvPicPr>
              <p:cNvPr id="14" name="Google Shape;184;p4">
                <a:extLst>
                  <a:ext uri="{FF2B5EF4-FFF2-40B4-BE49-F238E27FC236}">
                    <a16:creationId xmlns:a16="http://schemas.microsoft.com/office/drawing/2014/main" id="{581191AD-233A-ED60-5C96-54149007065D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699007" y="3424645"/>
                <a:ext cx="578385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Google Shape;185;p4">
                <a:extLst>
                  <a:ext uri="{FF2B5EF4-FFF2-40B4-BE49-F238E27FC236}">
                    <a16:creationId xmlns:a16="http://schemas.microsoft.com/office/drawing/2014/main" id="{6C356E70-B875-D458-70A4-AC53ED12E9D8}"/>
                  </a:ext>
                </a:extLst>
              </p:cNvPr>
              <p:cNvSpPr txBox="1"/>
              <p:nvPr/>
            </p:nvSpPr>
            <p:spPr>
              <a:xfrm>
                <a:off x="5322531" y="4013801"/>
                <a:ext cx="1331337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BUILD NEW SKILLS</a:t>
                </a:r>
                <a:endParaRPr dirty="0"/>
              </a:p>
            </p:txBody>
          </p:sp>
          <p:sp>
            <p:nvSpPr>
              <p:cNvPr id="16" name="Google Shape;186;p4">
                <a:extLst>
                  <a:ext uri="{FF2B5EF4-FFF2-40B4-BE49-F238E27FC236}">
                    <a16:creationId xmlns:a16="http://schemas.microsoft.com/office/drawing/2014/main" id="{DF2C90EE-670E-7D6A-43A3-D94C01D3F9A1}"/>
                  </a:ext>
                </a:extLst>
              </p:cNvPr>
              <p:cNvSpPr txBox="1"/>
              <p:nvPr/>
            </p:nvSpPr>
            <p:spPr>
              <a:xfrm>
                <a:off x="5199224" y="4265214"/>
                <a:ext cx="15779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Share experiences with your peers</a:t>
                </a:r>
                <a:endParaRPr/>
              </a:p>
            </p:txBody>
          </p:sp>
        </p:grpSp>
        <p:grpSp>
          <p:nvGrpSpPr>
            <p:cNvPr id="10" name="Google Shape;187;p4">
              <a:extLst>
                <a:ext uri="{FF2B5EF4-FFF2-40B4-BE49-F238E27FC236}">
                  <a16:creationId xmlns:a16="http://schemas.microsoft.com/office/drawing/2014/main" id="{3767832A-3D08-E0C4-6902-A065C442BC4A}"/>
                </a:ext>
              </a:extLst>
            </p:cNvPr>
            <p:cNvGrpSpPr/>
            <p:nvPr/>
          </p:nvGrpSpPr>
          <p:grpSpPr>
            <a:xfrm>
              <a:off x="7529513" y="3826414"/>
              <a:ext cx="1396226" cy="1240679"/>
              <a:chOff x="7363265" y="3424645"/>
              <a:chExt cx="1396226" cy="1240679"/>
            </a:xfrm>
          </p:grpSpPr>
          <p:pic>
            <p:nvPicPr>
              <p:cNvPr id="11" name="Google Shape;188;p4">
                <a:extLst>
                  <a:ext uri="{FF2B5EF4-FFF2-40B4-BE49-F238E27FC236}">
                    <a16:creationId xmlns:a16="http://schemas.microsoft.com/office/drawing/2014/main" id="{AB552052-A1CD-3C48-B6AF-7C112EDAF0FB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827642" y="3424645"/>
                <a:ext cx="467473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89;p4">
                <a:extLst>
                  <a:ext uri="{FF2B5EF4-FFF2-40B4-BE49-F238E27FC236}">
                    <a16:creationId xmlns:a16="http://schemas.microsoft.com/office/drawing/2014/main" id="{94774289-74FD-B74B-D90A-3F101E0FC647}"/>
                  </a:ext>
                </a:extLst>
              </p:cNvPr>
              <p:cNvSpPr txBox="1"/>
              <p:nvPr/>
            </p:nvSpPr>
            <p:spPr>
              <a:xfrm>
                <a:off x="7363265" y="4013801"/>
                <a:ext cx="139622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BUSINESS IMPACT</a:t>
                </a:r>
                <a:endParaRPr/>
              </a:p>
            </p:txBody>
          </p:sp>
          <p:sp>
            <p:nvSpPr>
              <p:cNvPr id="13" name="Google Shape;190;p4">
                <a:extLst>
                  <a:ext uri="{FF2B5EF4-FFF2-40B4-BE49-F238E27FC236}">
                    <a16:creationId xmlns:a16="http://schemas.microsoft.com/office/drawing/2014/main" id="{DD6607D0-87CE-5E13-CD47-5433F5623FBB}"/>
                  </a:ext>
                </a:extLst>
              </p:cNvPr>
              <p:cNvSpPr txBox="1"/>
              <p:nvPr/>
            </p:nvSpPr>
            <p:spPr>
              <a:xfrm>
                <a:off x="7433462" y="4265214"/>
                <a:ext cx="125583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Create a future </a:t>
                </a:r>
                <a:br>
                  <a:rPr lang="en-US" sz="1000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lang="en-US" sz="1000" dirty="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ready workforce</a:t>
                </a:r>
                <a:endParaRPr dirty="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04E834C-5E61-C84F-F207-3A1F91411624}"/>
              </a:ext>
            </a:extLst>
          </p:cNvPr>
          <p:cNvSpPr/>
          <p:nvPr/>
        </p:nvSpPr>
        <p:spPr>
          <a:xfrm>
            <a:off x="-22132" y="1"/>
            <a:ext cx="9166132" cy="1020828"/>
          </a:xfrm>
          <a:prstGeom prst="rect">
            <a:avLst/>
          </a:prstGeom>
          <a:solidFill>
            <a:srgbClr val="3333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Google Shape;191;p4"/>
          <p:cNvSpPr txBox="1"/>
          <p:nvPr/>
        </p:nvSpPr>
        <p:spPr>
          <a:xfrm>
            <a:off x="60992" y="187277"/>
            <a:ext cx="897775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DEAF6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TALENT LEADERS GROW</a:t>
            </a:r>
            <a:endParaRPr lang="en-US" sz="2800" dirty="0">
              <a:solidFill>
                <a:srgbClr val="DEAF6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0F3F3B-87BA-DB82-DFE8-98EADF7FC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0" i="0" u="none" strike="noStrike" dirty="0">
                <a:effectLst/>
                <a:latin typeface="Signika"/>
              </a:rPr>
              <a:t>First Last Name </a:t>
            </a:r>
          </a:p>
          <a:p>
            <a:r>
              <a:rPr lang="en-US" sz="2800" dirty="0">
                <a:solidFill>
                  <a:srgbClr val="7799C8"/>
                </a:solidFill>
                <a:latin typeface="Signika"/>
              </a:rPr>
              <a:t>Title</a:t>
            </a:r>
            <a:endParaRPr lang="en-US" sz="2800" b="0" i="0" u="none" strike="noStrike" dirty="0">
              <a:solidFill>
                <a:srgbClr val="7799C8"/>
              </a:solidFill>
              <a:effectLst/>
              <a:latin typeface="Signika"/>
            </a:endParaRPr>
          </a:p>
          <a:p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ignika"/>
              </a:rPr>
              <a:t>Company</a:t>
            </a:r>
          </a:p>
          <a:p>
            <a:r>
              <a:rPr lang="en-US" sz="1800" b="0" i="0" u="none" strike="noStrike" dirty="0">
                <a:solidFill>
                  <a:srgbClr val="DEAF62"/>
                </a:solidFill>
                <a:effectLst/>
                <a:latin typeface="Signika"/>
              </a:rPr>
              <a:t>Add a short biography or interesting facts about the presenter for the audience.  </a:t>
            </a:r>
          </a:p>
          <a:p>
            <a:endParaRPr lang="en-US" dirty="0"/>
          </a:p>
        </p:txBody>
      </p:sp>
      <p:pic>
        <p:nvPicPr>
          <p:cNvPr id="4" name="Picture 3" descr="A silhouette of a person in front of a circle&#10;&#10;Description automatically generated">
            <a:extLst>
              <a:ext uri="{FF2B5EF4-FFF2-40B4-BE49-F238E27FC236}">
                <a16:creationId xmlns:a16="http://schemas.microsoft.com/office/drawing/2014/main" id="{B32AA0FA-836D-75D3-9CA2-9D167BA5F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232"/>
            <a:ext cx="3161254" cy="3161254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211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6EEB93-E26A-1DA4-5CC6-D510CD5A86B4}"/>
              </a:ext>
            </a:extLst>
          </p:cNvPr>
          <p:cNvSpPr txBox="1"/>
          <p:nvPr/>
        </p:nvSpPr>
        <p:spPr>
          <a:xfrm>
            <a:off x="333531" y="3339067"/>
            <a:ext cx="19149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7799C8"/>
                </a:solidFill>
                <a:effectLst/>
                <a:latin typeface="Century Gothic" panose="020B0502020202020204" pitchFamily="34" charset="0"/>
              </a:rPr>
              <a:t>Full Name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Job Title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DEAF62"/>
                </a:solidFill>
                <a:effectLst/>
                <a:latin typeface="Century Gothic" panose="020B0502020202020204" pitchFamily="34" charset="0"/>
              </a:rPr>
              <a:t>Company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sz="110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DE699-8E78-4241-B6A5-7E48FC34985F}"/>
              </a:ext>
            </a:extLst>
          </p:cNvPr>
          <p:cNvSpPr txBox="1"/>
          <p:nvPr/>
        </p:nvSpPr>
        <p:spPr>
          <a:xfrm>
            <a:off x="2524593" y="3339067"/>
            <a:ext cx="19149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7799C8"/>
                </a:solidFill>
                <a:effectLst/>
                <a:latin typeface="Century Gothic" panose="020B0502020202020204" pitchFamily="34" charset="0"/>
              </a:rPr>
              <a:t>F</a:t>
            </a:r>
            <a:r>
              <a:rPr lang="en-US" dirty="0">
                <a:solidFill>
                  <a:srgbClr val="7799C8"/>
                </a:solidFill>
                <a:latin typeface="Century Gothic" panose="020B0502020202020204" pitchFamily="34" charset="0"/>
              </a:rPr>
              <a:t>ull Name</a:t>
            </a:r>
            <a:r>
              <a:rPr lang="en-US" sz="1800" b="0" i="0" u="none" strike="noStrike" dirty="0">
                <a:solidFill>
                  <a:srgbClr val="7799C8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Job Title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DEAF62"/>
                </a:solidFill>
                <a:effectLst/>
                <a:latin typeface="Century Gothic" panose="020B0502020202020204" pitchFamily="34" charset="0"/>
              </a:rPr>
              <a:t>Company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sz="110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04E7E-193A-3541-84E9-D6BD75898D8A}"/>
              </a:ext>
            </a:extLst>
          </p:cNvPr>
          <p:cNvSpPr txBox="1"/>
          <p:nvPr/>
        </p:nvSpPr>
        <p:spPr>
          <a:xfrm>
            <a:off x="4715655" y="3339067"/>
            <a:ext cx="19149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7799C8"/>
                </a:solidFill>
                <a:effectLst/>
                <a:latin typeface="Century Gothic" panose="020B0502020202020204" pitchFamily="34" charset="0"/>
              </a:rPr>
              <a:t>Full Name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Job Title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DEAF62"/>
                </a:solidFill>
                <a:effectLst/>
                <a:latin typeface="Century Gothic" panose="020B0502020202020204" pitchFamily="34" charset="0"/>
              </a:rPr>
              <a:t>Company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sz="110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9EBC5-E726-EB3B-D985-B0A2B4BB783D}"/>
              </a:ext>
            </a:extLst>
          </p:cNvPr>
          <p:cNvSpPr txBox="1"/>
          <p:nvPr/>
        </p:nvSpPr>
        <p:spPr>
          <a:xfrm>
            <a:off x="6906717" y="3339067"/>
            <a:ext cx="19149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7799C8"/>
                </a:solidFill>
                <a:effectLst/>
                <a:latin typeface="Century Gothic" panose="020B0502020202020204" pitchFamily="34" charset="0"/>
              </a:rPr>
              <a:t>Full Name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Job Title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DEAF62"/>
                </a:solidFill>
                <a:effectLst/>
                <a:latin typeface="Century Gothic" panose="020B0502020202020204" pitchFamily="34" charset="0"/>
              </a:rPr>
              <a:t>Company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sz="110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Picture 6" descr="A silhouette of a person in front of a circle&#10;&#10;Description automatically generated">
            <a:extLst>
              <a:ext uri="{FF2B5EF4-FFF2-40B4-BE49-F238E27FC236}">
                <a16:creationId xmlns:a16="http://schemas.microsoft.com/office/drawing/2014/main" id="{02358B3D-32E5-061C-3D8F-4D4AEBAC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3" y="1983806"/>
            <a:ext cx="1368998" cy="1368998"/>
          </a:xfrm>
          <a:prstGeom prst="rect">
            <a:avLst/>
          </a:prstGeom>
        </p:spPr>
      </p:pic>
      <p:pic>
        <p:nvPicPr>
          <p:cNvPr id="8" name="Picture 7" descr="A silhouette of a person in front of a circle&#10;&#10;Description automatically generated">
            <a:extLst>
              <a:ext uri="{FF2B5EF4-FFF2-40B4-BE49-F238E27FC236}">
                <a16:creationId xmlns:a16="http://schemas.microsoft.com/office/drawing/2014/main" id="{FD6CC8B6-37E4-B481-98D4-BF1406E5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33" y="1983805"/>
            <a:ext cx="1368998" cy="1368998"/>
          </a:xfrm>
          <a:prstGeom prst="rect">
            <a:avLst/>
          </a:prstGeom>
        </p:spPr>
      </p:pic>
      <p:pic>
        <p:nvPicPr>
          <p:cNvPr id="9" name="Picture 8" descr="A silhouette of a person in front of a circle&#10;&#10;Description automatically generated">
            <a:extLst>
              <a:ext uri="{FF2B5EF4-FFF2-40B4-BE49-F238E27FC236}">
                <a16:creationId xmlns:a16="http://schemas.microsoft.com/office/drawing/2014/main" id="{FE1E83AD-DA6D-8342-9D5F-18344554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56" y="1983804"/>
            <a:ext cx="1368998" cy="1368998"/>
          </a:xfrm>
          <a:prstGeom prst="rect">
            <a:avLst/>
          </a:prstGeom>
        </p:spPr>
      </p:pic>
      <p:pic>
        <p:nvPicPr>
          <p:cNvPr id="10" name="Picture 9" descr="A silhouette of a person in front of a circle&#10;&#10;Description automatically generated">
            <a:extLst>
              <a:ext uri="{FF2B5EF4-FFF2-40B4-BE49-F238E27FC236}">
                <a16:creationId xmlns:a16="http://schemas.microsoft.com/office/drawing/2014/main" id="{441C4DF6-2A31-EAEA-80CF-F14CAB54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56" y="1983803"/>
            <a:ext cx="1368998" cy="13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7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5F54-76C6-8B61-F3BB-F2BB476C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A2A26-AB6C-8092-F49C-1E08498F3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273DC-36FD-72FF-85F4-AD7DAA56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2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1051-2511-6847-3446-221690F0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6A1A9-C99F-4915-AFF3-784933D41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332D8-7139-A02C-9A58-2A229CA4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4500" y="4677371"/>
            <a:ext cx="711200" cy="273844"/>
          </a:xfrm>
        </p:spPr>
        <p:txBody>
          <a:bodyPr/>
          <a:lstStyle/>
          <a:p>
            <a:fld id="{2A724E54-DD85-F640-9118-F2C1E089CA9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2777-1734-9757-5279-39B8A57E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7B06-0F3F-1736-155A-2CF13DF27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8FCA-5737-03DB-F531-7D206DDB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4E54-DD85-F640-9118-F2C1E089CA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3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586E1945C2A4A9EEE1C0E1C1000AD" ma:contentTypeVersion="18" ma:contentTypeDescription="Create a new document." ma:contentTypeScope="" ma:versionID="ef551f4af1126418483e254ff678fec0">
  <xsd:schema xmlns:xsd="http://www.w3.org/2001/XMLSchema" xmlns:xs="http://www.w3.org/2001/XMLSchema" xmlns:p="http://schemas.microsoft.com/office/2006/metadata/properties" xmlns:ns2="8d239f90-3fb9-4d56-a3fc-fe19b8c78ae8" xmlns:ns3="cb879e28-b021-4653-9b87-297bf617931a" targetNamespace="http://schemas.microsoft.com/office/2006/metadata/properties" ma:root="true" ma:fieldsID="07abf9936821e7566fc0a1c40f2b3c24" ns2:_="" ns3:_="">
    <xsd:import namespace="8d239f90-3fb9-4d56-a3fc-fe19b8c78ae8"/>
    <xsd:import namespace="cb879e28-b021-4653-9b87-297bf6179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39f90-3fb9-4d56-a3fc-fe19b8c78a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70cbc9-a86d-4e94-9358-700245d65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79e28-b021-4653-9b87-297bf6179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4d9527a-af3c-44b0-a17d-06824853943f}" ma:internalName="TaxCatchAll" ma:showField="CatchAllData" ma:web="cb879e28-b021-4653-9b87-297bf61793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879e28-b021-4653-9b87-297bf617931a" xsi:nil="true"/>
    <lcf76f155ced4ddcb4097134ff3c332f xmlns="8d239f90-3fb9-4d56-a3fc-fe19b8c78ae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9E500A-B19F-47D8-AAA0-D2852C5C5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39f90-3fb9-4d56-a3fc-fe19b8c78ae8"/>
    <ds:schemaRef ds:uri="cb879e28-b021-4653-9b87-297bf6179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DA981D-9BBC-44B2-9911-07E869BEAC6C}">
  <ds:schemaRefs>
    <ds:schemaRef ds:uri="http://schemas.microsoft.com/office/2006/metadata/properties"/>
    <ds:schemaRef ds:uri="http://schemas.microsoft.com/office/infopath/2007/PartnerControls"/>
    <ds:schemaRef ds:uri="cb879e28-b021-4653-9b87-297bf617931a"/>
    <ds:schemaRef ds:uri="8d239f90-3fb9-4d56-a3fc-fe19b8c78ae8"/>
  </ds:schemaRefs>
</ds:datastoreItem>
</file>

<file path=customXml/itemProps3.xml><?xml version="1.0" encoding="utf-8"?>
<ds:datastoreItem xmlns:ds="http://schemas.openxmlformats.org/officeDocument/2006/customXml" ds:itemID="{BED8738B-513D-4CB8-8CCE-D2338F3AC8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736</Words>
  <Application>Microsoft Office PowerPoint</Application>
  <PresentationFormat>On-screen Show (16:9)</PresentationFormat>
  <Paragraphs>157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Lora</vt:lpstr>
      <vt:lpstr>Montserrat</vt:lpstr>
      <vt:lpstr>Open Sans</vt:lpstr>
      <vt:lpstr>Signika</vt:lpstr>
      <vt:lpstr>Office Theme</vt:lpstr>
      <vt:lpstr>ELE PowerPoint Template</vt:lpstr>
      <vt:lpstr>Session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Continue the Conversation </vt:lpstr>
      <vt:lpstr>Thank You</vt:lpstr>
      <vt:lpstr>Sample Engagement Activities</vt:lpstr>
      <vt:lpstr>Process Flow Example</vt:lpstr>
      <vt:lpstr>Activity</vt:lpstr>
      <vt:lpstr>1-on-1 Chat Activity</vt:lpstr>
      <vt:lpstr>Complete the Sentence</vt:lpstr>
      <vt:lpstr>Discussion Activity</vt:lpstr>
      <vt:lpstr>Annotation Activity Using Last Names</vt:lpstr>
      <vt:lpstr>Tool Example</vt:lpstr>
      <vt:lpstr>PowerPoint Presentation</vt:lpstr>
      <vt:lpstr>PowerPoint Presentation</vt:lpstr>
      <vt:lpstr>Knowledge Check</vt:lpstr>
      <vt:lpstr>Fact or Opinion</vt:lpstr>
    </vt:vector>
  </TitlesOfParts>
  <Manager/>
  <Company>ELE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Events &amp; Insights</dc:title>
  <dc:subject>PPT Template for ELE Discussion</dc:subject>
  <dc:creator>dirk@learningexecutive.com</dc:creator>
  <cp:keywords>ELE</cp:keywords>
  <dc:description>Contact Dirk Tussing for Questions</dc:description>
  <cp:lastModifiedBy>Tri Nguyen</cp:lastModifiedBy>
  <cp:revision>74</cp:revision>
  <dcterms:created xsi:type="dcterms:W3CDTF">2018-10-18T02:07:01Z</dcterms:created>
  <dcterms:modified xsi:type="dcterms:W3CDTF">2024-10-25T14:42:41Z</dcterms:modified>
  <cp:category>Events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0x010100F28586E1945C2A4A9EEE1C0E1C1000AD</vt:lpwstr>
  </property>
</Properties>
</file>