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695" r:id="rId5"/>
    <p:sldId id="256" r:id="rId6"/>
    <p:sldId id="772" r:id="rId7"/>
    <p:sldId id="769" r:id="rId8"/>
    <p:sldId id="273" r:id="rId9"/>
    <p:sldId id="257" r:id="rId10"/>
    <p:sldId id="259" r:id="rId11"/>
    <p:sldId id="258" r:id="rId12"/>
    <p:sldId id="260" r:id="rId13"/>
    <p:sldId id="263" r:id="rId14"/>
    <p:sldId id="261" r:id="rId15"/>
    <p:sldId id="773" r:id="rId16"/>
    <p:sldId id="262" r:id="rId17"/>
    <p:sldId id="267" r:id="rId18"/>
    <p:sldId id="266" r:id="rId19"/>
    <p:sldId id="770" r:id="rId20"/>
    <p:sldId id="278" r:id="rId21"/>
    <p:sldId id="771" r:id="rId22"/>
    <p:sldId id="280" r:id="rId23"/>
    <p:sldId id="276" r:id="rId24"/>
    <p:sldId id="271" r:id="rId25"/>
    <p:sldId id="274" r:id="rId26"/>
    <p:sldId id="275" r:id="rId27"/>
    <p:sldId id="281" r:id="rId28"/>
    <p:sldId id="282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9C8"/>
    <a:srgbClr val="333333"/>
    <a:srgbClr val="99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1002C-A868-43A8-84F4-9056A08F298B}" v="9" dt="2023-10-02T11:11:15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300" y="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0388-7962-F54C-9FAC-89784D8B5113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8200B-4F87-D646-9A11-8C93C8203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31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FBF8A-613F-434E-95C5-76393667F328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F79D0-40E6-3B45-9AA1-6154E58FB0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93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</a:t>
            </a:r>
            <a:endParaRPr/>
          </a:p>
        </p:txBody>
      </p:sp>
      <p:sp>
        <p:nvSpPr>
          <p:cNvPr id="167" name="Google Shape;1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prepare for our next activity, we will be sharing a three column Annotation Grid.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would like you to begin thinking about solutions and develop a list of possible contingencies for any of these three areas.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AutoNum type="arabicPeriod"/>
            </a:pPr>
            <a:r>
              <a:rPr lang="en-US">
                <a:solidFill>
                  <a:srgbClr val="3F3F3F"/>
                </a:solidFill>
              </a:rPr>
              <a:t>On your Annotation Toolbar, select </a:t>
            </a:r>
            <a:r>
              <a:rPr lang="en-US" b="1">
                <a:solidFill>
                  <a:srgbClr val="3F3F3F"/>
                </a:solidFill>
              </a:rPr>
              <a:t>Format</a:t>
            </a:r>
            <a:r>
              <a:rPr lang="en-US">
                <a:solidFill>
                  <a:srgbClr val="3F3F3F"/>
                </a:solidFill>
              </a:rPr>
              <a:t> and change  the </a:t>
            </a:r>
            <a:r>
              <a:rPr lang="en-US" b="1">
                <a:solidFill>
                  <a:srgbClr val="3F3F3F"/>
                </a:solidFill>
              </a:rPr>
              <a:t>Font</a:t>
            </a:r>
            <a:r>
              <a:rPr lang="en-US">
                <a:solidFill>
                  <a:srgbClr val="3F3F3F"/>
                </a:solidFill>
              </a:rPr>
              <a:t> to </a:t>
            </a:r>
            <a:r>
              <a:rPr lang="en-US" b="1">
                <a:solidFill>
                  <a:srgbClr val="3F3F3F"/>
                </a:solidFill>
              </a:rPr>
              <a:t>12 point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AutoNum type="arabicPeriod"/>
            </a:pPr>
            <a:r>
              <a:rPr lang="en-US">
                <a:solidFill>
                  <a:srgbClr val="3F3F3F"/>
                </a:solidFill>
              </a:rPr>
              <a:t>Select the </a:t>
            </a:r>
            <a:r>
              <a:rPr lang="en-US" b="1">
                <a:solidFill>
                  <a:srgbClr val="3F3F3F"/>
                </a:solidFill>
              </a:rPr>
              <a:t>Text</a:t>
            </a:r>
            <a:r>
              <a:rPr lang="en-US">
                <a:solidFill>
                  <a:srgbClr val="3F3F3F"/>
                </a:solidFill>
              </a:rPr>
              <a:t> tool, </a:t>
            </a:r>
            <a:r>
              <a:rPr lang="en-US" b="1">
                <a:solidFill>
                  <a:srgbClr val="3F3F3F"/>
                </a:solidFill>
              </a:rPr>
              <a:t>Click</a:t>
            </a:r>
            <a:r>
              <a:rPr lang="en-US">
                <a:solidFill>
                  <a:srgbClr val="3F3F3F"/>
                </a:solidFill>
              </a:rPr>
              <a:t> inside any one of the three columns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AutoNum type="arabicPeriod"/>
            </a:pPr>
            <a:r>
              <a:rPr lang="en-US" b="1">
                <a:solidFill>
                  <a:srgbClr val="3F3F3F"/>
                </a:solidFill>
              </a:rPr>
              <a:t>Resize</a:t>
            </a:r>
            <a:r>
              <a:rPr lang="en-US">
                <a:solidFill>
                  <a:srgbClr val="3F3F3F"/>
                </a:solidFill>
              </a:rPr>
              <a:t> your text box to fit the column width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AutoNum type="arabicPeriod"/>
            </a:pPr>
            <a:r>
              <a:rPr lang="en-US" b="1">
                <a:solidFill>
                  <a:srgbClr val="3F3F3F"/>
                </a:solidFill>
              </a:rPr>
              <a:t>Type</a:t>
            </a:r>
            <a:r>
              <a:rPr lang="en-US">
                <a:solidFill>
                  <a:srgbClr val="3F3F3F"/>
                </a:solidFill>
              </a:rPr>
              <a:t> your solution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ASK</a:t>
            </a:r>
            <a:r>
              <a:rPr lang="en-US"/>
              <a:t> Does anyone have any questions?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2020 Wendi Barlow Consulting LLC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3511550" cy="197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 MIN</a:t>
            </a:r>
            <a:endParaRPr/>
          </a:p>
        </p:txBody>
      </p:sp>
      <p:sp>
        <p:nvSpPr>
          <p:cNvPr id="433" name="Google Shape;43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3511550" cy="197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75" name="Google Shape;47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earningexecutive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 descr="44204522785_0d9a10d566_k.jpg"/>
          <p:cNvPicPr>
            <a:picLocks noChangeAspect="1"/>
          </p:cNvPicPr>
          <p:nvPr userDrawn="1"/>
        </p:nvPicPr>
        <p:blipFill>
          <a:blip r:embed="rId2"/>
          <a:srcRect l="5703" t="13090" b="738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261294"/>
            <a:ext cx="8509000" cy="4620912"/>
          </a:xfrm>
          <a:prstGeom prst="rect">
            <a:avLst/>
          </a:prstGeom>
          <a:solidFill>
            <a:srgbClr val="3E4E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8DC00-622E-2946-83BC-19D2B37E7507}"/>
              </a:ext>
            </a:extLst>
          </p:cNvPr>
          <p:cNvSpPr/>
          <p:nvPr userDrawn="1"/>
        </p:nvSpPr>
        <p:spPr>
          <a:xfrm>
            <a:off x="2286000" y="3434439"/>
            <a:ext cx="4572000" cy="45719"/>
          </a:xfrm>
          <a:prstGeom prst="rect">
            <a:avLst/>
          </a:prstGeom>
          <a:solidFill>
            <a:srgbClr val="77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678559" y="1"/>
            <a:ext cx="1786883" cy="1836000"/>
            <a:chOff x="3303811" y="0"/>
            <a:chExt cx="2639789" cy="27123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25819E-426F-7345-862D-7843346E826C}"/>
                </a:ext>
              </a:extLst>
            </p:cNvPr>
            <p:cNvSpPr/>
            <p:nvPr userDrawn="1"/>
          </p:nvSpPr>
          <p:spPr>
            <a:xfrm>
              <a:off x="3303811" y="0"/>
              <a:ext cx="2639789" cy="271235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72" tIns="17136" rIns="34272" bIns="17136"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ele-logo-white-w-tag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28926" y="495906"/>
              <a:ext cx="2014958" cy="168820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1040"/>
            <a:ext cx="7772400" cy="643731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rgbClr val="FFFFFF"/>
                </a:solidFill>
                <a:latin typeface="Lora"/>
                <a:cs typeface="Lo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200" y="3585641"/>
            <a:ext cx="6451600" cy="6731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2507196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CC66"/>
                </a:solidFill>
                <a:latin typeface="Open Sans"/>
                <a:cs typeface="Open Sans"/>
              </a:defRPr>
            </a:lvl1pPr>
          </a:lstStyle>
          <a:p>
            <a:fld id="{67AB356D-9FA3-A348-999A-CF4BF5D6C59E}" type="datetime4">
              <a:rPr lang="en-US" smtClean="0"/>
              <a:pPr/>
              <a:t>October 2, 2023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slide">
  <p:cSld name="Photo slide">
    <p:bg>
      <p:bgPr>
        <a:solidFill>
          <a:srgbClr val="151348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7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nsparency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261294"/>
            <a:ext cx="8509000" cy="462091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sp>
        <p:nvSpPr>
          <p:cNvPr id="13" name="Disclaimer"/>
          <p:cNvSpPr>
            <a:spLocks noGrp="1"/>
          </p:cNvSpPr>
          <p:nvPr>
            <p:ph type="ftr" sz="quarter" idx="3"/>
          </p:nvPr>
        </p:nvSpPr>
        <p:spPr>
          <a:xfrm>
            <a:off x="2140607" y="4586833"/>
            <a:ext cx="4862786" cy="220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cs typeface="Open Sans"/>
              </a:defRPr>
            </a:lvl1pPr>
          </a:lstStyle>
          <a:p>
            <a:r>
              <a:rPr lang="en-US" dirty="0"/>
              <a:t>Opinions expressed are solely my own and do not express the views or opinions of my employer</a:t>
            </a:r>
          </a:p>
        </p:txBody>
      </p:sp>
      <p:sp>
        <p:nvSpPr>
          <p:cNvPr id="10" name="DividerBar">
            <a:extLst>
              <a:ext uri="{FF2B5EF4-FFF2-40B4-BE49-F238E27FC236}">
                <a16:creationId xmlns:a16="http://schemas.microsoft.com/office/drawing/2014/main" id="{7AB23CBC-2780-4DC7-87E8-A65E92960A6F}"/>
              </a:ext>
            </a:extLst>
          </p:cNvPr>
          <p:cNvSpPr/>
          <p:nvPr userDrawn="1"/>
        </p:nvSpPr>
        <p:spPr>
          <a:xfrm>
            <a:off x="2341917" y="1113220"/>
            <a:ext cx="4572000" cy="18288"/>
          </a:xfrm>
          <a:prstGeom prst="rect">
            <a:avLst/>
          </a:prstGeom>
          <a:solidFill>
            <a:srgbClr val="3E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A2491B68-CD24-4B95-A769-C0F62623AF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438" y="441439"/>
            <a:ext cx="7772400" cy="643731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rgbClr val="990000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24986B-1095-4E3A-927D-3449AC4C9EB2}"/>
              </a:ext>
            </a:extLst>
          </p:cNvPr>
          <p:cNvSpPr txBox="1"/>
          <p:nvPr userDrawn="1"/>
        </p:nvSpPr>
        <p:spPr>
          <a:xfrm>
            <a:off x="570678" y="1476534"/>
            <a:ext cx="6754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 sure to check out these resources on the </a:t>
            </a:r>
            <a:r>
              <a:rPr lang="en-US" dirty="0">
                <a:hlinkClick r:id="rId2"/>
              </a:rPr>
              <a:t>ELE website</a:t>
            </a:r>
            <a:r>
              <a:rPr lang="en-US" dirty="0"/>
              <a:t>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29F93D-8467-4E74-9E99-70EF9F763346}"/>
              </a:ext>
            </a:extLst>
          </p:cNvPr>
          <p:cNvSpPr/>
          <p:nvPr userDrawn="1"/>
        </p:nvSpPr>
        <p:spPr>
          <a:xfrm rot="5400000">
            <a:off x="6551934" y="2526032"/>
            <a:ext cx="5143502" cy="9144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>
              <a:solidFill>
                <a:srgbClr val="3E4E61"/>
              </a:solidFill>
            </a:endParaRPr>
          </a:p>
        </p:txBody>
      </p:sp>
      <p:pic>
        <p:nvPicPr>
          <p:cNvPr id="32" name="Picture 31" descr="ele-logo-color.png">
            <a:extLst>
              <a:ext uri="{FF2B5EF4-FFF2-40B4-BE49-F238E27FC236}">
                <a16:creationId xmlns:a16="http://schemas.microsoft.com/office/drawing/2014/main" id="{5D90991E-E843-4431-A36C-827B45C1A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6444" y="4632338"/>
            <a:ext cx="594725" cy="457200"/>
          </a:xfrm>
          <a:prstGeom prst="rect">
            <a:avLst/>
          </a:prstGeom>
        </p:spPr>
      </p:pic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48433CD-CD53-9FCC-39E4-BCB1EA24E8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15781" y="2237443"/>
            <a:ext cx="2208436" cy="2288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74AD4-6D08-CC89-18C2-2B01F8AEF2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957163" y="2237229"/>
            <a:ext cx="2158559" cy="2105911"/>
          </a:xfrm>
          <a:prstGeom prst="rect">
            <a:avLst/>
          </a:prstGeom>
        </p:spPr>
      </p:pic>
      <p:pic>
        <p:nvPicPr>
          <p:cNvPr id="6" name="Picture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38F01311-BEC8-ADD0-D11B-A85BFEA4D3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1135" y="2237230"/>
            <a:ext cx="2011700" cy="21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6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190800" y="205979"/>
            <a:ext cx="8334000" cy="68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ldNum" idx="12"/>
          </p:nvPr>
        </p:nvSpPr>
        <p:spPr>
          <a:xfrm>
            <a:off x="7528100" y="4756571"/>
            <a:ext cx="711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70" name="Google Shape;170;p27"/>
          <p:cNvSpPr txBox="1">
            <a:spLocks noGrp="1"/>
          </p:cNvSpPr>
          <p:nvPr>
            <p:ph type="ftr" idx="11"/>
          </p:nvPr>
        </p:nvSpPr>
        <p:spPr>
          <a:xfrm>
            <a:off x="2499229" y="4876800"/>
            <a:ext cx="3717141" cy="19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O"/>
          </a:p>
        </p:txBody>
      </p:sp>
    </p:spTree>
    <p:extLst>
      <p:ext uri="{BB962C8B-B14F-4D97-AF65-F5344CB8AC3E}">
        <p14:creationId xmlns:p14="http://schemas.microsoft.com/office/powerpoint/2010/main" val="360180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9430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rgbClr val="7799C8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www.ExecutiveLearningExchange.com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 descr="44204522785_0d9a10d566_k.jpg"/>
          <p:cNvPicPr>
            <a:picLocks noChangeAspect="1"/>
          </p:cNvPicPr>
          <p:nvPr userDrawn="1"/>
        </p:nvPicPr>
        <p:blipFill>
          <a:blip r:embed="rId2"/>
          <a:srcRect l="1581" t="19883" r="34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261294"/>
            <a:ext cx="8509000" cy="4620912"/>
          </a:xfrm>
          <a:prstGeom prst="rect">
            <a:avLst/>
          </a:prstGeom>
          <a:solidFill>
            <a:srgbClr val="99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2620842"/>
            <a:ext cx="9144000" cy="2529908"/>
            <a:chOff x="0" y="2620842"/>
            <a:chExt cx="9144000" cy="25299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25819E-426F-7345-862D-7843346E826C}"/>
                </a:ext>
              </a:extLst>
            </p:cNvPr>
            <p:cNvSpPr/>
            <p:nvPr userDrawn="1"/>
          </p:nvSpPr>
          <p:spPr>
            <a:xfrm>
              <a:off x="0" y="2620842"/>
              <a:ext cx="9144000" cy="2529908"/>
            </a:xfrm>
            <a:prstGeom prst="rect">
              <a:avLst/>
            </a:prstGeom>
            <a:solidFill>
              <a:srgbClr val="3E4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72" tIns="17136" rIns="34272" bIns="17136"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ele-logo-white.png"/>
            <p:cNvPicPr>
              <a:picLocks noChangeAspect="1"/>
            </p:cNvPicPr>
            <p:nvPr userDrawn="1"/>
          </p:nvPicPr>
          <p:blipFill>
            <a:blip r:embed="rId3">
              <a:alphaModFix amt="15000"/>
            </a:blip>
            <a:srcRect r="49510" b="29002"/>
            <a:stretch>
              <a:fillRect/>
            </a:stretch>
          </p:blipFill>
          <p:spPr>
            <a:xfrm>
              <a:off x="7209896" y="2806547"/>
              <a:ext cx="1934104" cy="2090766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588DC00-622E-2946-83BC-19D2B37E7507}"/>
              </a:ext>
            </a:extLst>
          </p:cNvPr>
          <p:cNvSpPr/>
          <p:nvPr userDrawn="1"/>
        </p:nvSpPr>
        <p:spPr>
          <a:xfrm>
            <a:off x="0" y="2575624"/>
            <a:ext cx="4753422" cy="4695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68312" y="3772428"/>
            <a:ext cx="8218487" cy="1021556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68312" y="3261251"/>
            <a:ext cx="8218487" cy="511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 descr="44204522785_0d9a10d566_k.jpg"/>
          <p:cNvPicPr>
            <a:picLocks noChangeAspect="1"/>
          </p:cNvPicPr>
          <p:nvPr userDrawn="1"/>
        </p:nvPicPr>
        <p:blipFill>
          <a:blip r:embed="rId2"/>
          <a:srcRect t="20749" r="8312" b="6597"/>
          <a:stretch>
            <a:fillRect/>
          </a:stretch>
        </p:blipFill>
        <p:spPr>
          <a:xfrm>
            <a:off x="-8790" y="-5895"/>
            <a:ext cx="9152790" cy="5156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261294"/>
            <a:ext cx="8509000" cy="4620912"/>
          </a:xfrm>
          <a:prstGeom prst="rect">
            <a:avLst/>
          </a:prstGeom>
          <a:solidFill>
            <a:srgbClr val="99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2620842"/>
            <a:ext cx="9144000" cy="2529908"/>
            <a:chOff x="0" y="2620842"/>
            <a:chExt cx="9144000" cy="25299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25819E-426F-7345-862D-7843346E826C}"/>
                </a:ext>
              </a:extLst>
            </p:cNvPr>
            <p:cNvSpPr/>
            <p:nvPr userDrawn="1"/>
          </p:nvSpPr>
          <p:spPr>
            <a:xfrm>
              <a:off x="0" y="2620842"/>
              <a:ext cx="9144000" cy="2529908"/>
            </a:xfrm>
            <a:prstGeom prst="rect">
              <a:avLst/>
            </a:prstGeom>
            <a:solidFill>
              <a:srgbClr val="3E4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72" tIns="17136" rIns="34272" bIns="17136"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ele-logo-white.png"/>
            <p:cNvPicPr>
              <a:picLocks noChangeAspect="1"/>
            </p:cNvPicPr>
            <p:nvPr userDrawn="1"/>
          </p:nvPicPr>
          <p:blipFill>
            <a:blip r:embed="rId3">
              <a:alphaModFix amt="15000"/>
            </a:blip>
            <a:srcRect r="49510" b="29002"/>
            <a:stretch>
              <a:fillRect/>
            </a:stretch>
          </p:blipFill>
          <p:spPr>
            <a:xfrm>
              <a:off x="7209896" y="2806547"/>
              <a:ext cx="1934104" cy="209076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88DC00-622E-2946-83BC-19D2B37E7507}"/>
              </a:ext>
            </a:extLst>
          </p:cNvPr>
          <p:cNvSpPr/>
          <p:nvPr userDrawn="1"/>
        </p:nvSpPr>
        <p:spPr>
          <a:xfrm>
            <a:off x="0" y="2575624"/>
            <a:ext cx="4753422" cy="4695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68312" y="3772428"/>
            <a:ext cx="8218487" cy="1021556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68312" y="3261251"/>
            <a:ext cx="8218487" cy="511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 descr="44204522785_0d9a10d566_k.jpg"/>
          <p:cNvPicPr>
            <a:picLocks noChangeAspect="1"/>
          </p:cNvPicPr>
          <p:nvPr userDrawn="1"/>
        </p:nvPicPr>
        <p:blipFill>
          <a:blip r:embed="rId2"/>
          <a:srcRect l="488" t="16951" r="103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261294"/>
            <a:ext cx="8509000" cy="4620912"/>
          </a:xfrm>
          <a:prstGeom prst="rect">
            <a:avLst/>
          </a:prstGeom>
          <a:solidFill>
            <a:srgbClr val="99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2620842"/>
            <a:ext cx="9144000" cy="2529908"/>
            <a:chOff x="0" y="2620842"/>
            <a:chExt cx="9144000" cy="25299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25819E-426F-7345-862D-7843346E826C}"/>
                </a:ext>
              </a:extLst>
            </p:cNvPr>
            <p:cNvSpPr/>
            <p:nvPr userDrawn="1"/>
          </p:nvSpPr>
          <p:spPr>
            <a:xfrm>
              <a:off x="0" y="2620842"/>
              <a:ext cx="9144000" cy="2529908"/>
            </a:xfrm>
            <a:prstGeom prst="rect">
              <a:avLst/>
            </a:prstGeom>
            <a:solidFill>
              <a:srgbClr val="3E4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72" tIns="17136" rIns="34272" bIns="17136"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ele-logo-white.png"/>
            <p:cNvPicPr>
              <a:picLocks noChangeAspect="1"/>
            </p:cNvPicPr>
            <p:nvPr userDrawn="1"/>
          </p:nvPicPr>
          <p:blipFill>
            <a:blip r:embed="rId3">
              <a:alphaModFix amt="15000"/>
            </a:blip>
            <a:srcRect r="49510" b="29002"/>
            <a:stretch>
              <a:fillRect/>
            </a:stretch>
          </p:blipFill>
          <p:spPr>
            <a:xfrm>
              <a:off x="7209896" y="2806547"/>
              <a:ext cx="1934104" cy="209076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88DC00-622E-2946-83BC-19D2B37E7507}"/>
              </a:ext>
            </a:extLst>
          </p:cNvPr>
          <p:cNvSpPr/>
          <p:nvPr userDrawn="1"/>
        </p:nvSpPr>
        <p:spPr>
          <a:xfrm>
            <a:off x="0" y="2575624"/>
            <a:ext cx="4753422" cy="4695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68312" y="3772428"/>
            <a:ext cx="8218487" cy="1021556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68312" y="3261251"/>
            <a:ext cx="8218487" cy="511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2639"/>
            <a:ext cx="4038600" cy="25455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2639"/>
            <a:ext cx="4038600" cy="25455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www.ExecutiveLearningExchange.com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www.ExecutiveLearningExchange.com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0"/>
            <a:ext cx="88265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0"/>
            <a:ext cx="8826500" cy="44957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5500" y="459580"/>
            <a:ext cx="7797800" cy="3833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www.ExecutiveLearningExchange.com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 descr="44204522785_0d9a10d566_k.jpg"/>
          <p:cNvPicPr>
            <a:picLocks noChangeAspect="1"/>
          </p:cNvPicPr>
          <p:nvPr userDrawn="1"/>
        </p:nvPicPr>
        <p:blipFill>
          <a:blip r:embed="rId2"/>
          <a:srcRect l="1581" b="1700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261294"/>
            <a:ext cx="8509000" cy="4620912"/>
          </a:xfrm>
          <a:prstGeom prst="rect">
            <a:avLst/>
          </a:prstGeom>
          <a:solidFill>
            <a:srgbClr val="3E4E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678559" y="1"/>
            <a:ext cx="1786883" cy="1836000"/>
            <a:chOff x="3303811" y="0"/>
            <a:chExt cx="2639789" cy="27123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25819E-426F-7345-862D-7843346E826C}"/>
                </a:ext>
              </a:extLst>
            </p:cNvPr>
            <p:cNvSpPr/>
            <p:nvPr userDrawn="1"/>
          </p:nvSpPr>
          <p:spPr>
            <a:xfrm>
              <a:off x="3303811" y="0"/>
              <a:ext cx="2639789" cy="271235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72" tIns="17136" rIns="34272" bIns="17136"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ele-logo-white-w-tag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28926" y="495906"/>
              <a:ext cx="2014958" cy="1688207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588DC00-622E-2946-83BC-19D2B37E7507}"/>
              </a:ext>
            </a:extLst>
          </p:cNvPr>
          <p:cNvSpPr/>
          <p:nvPr userDrawn="1"/>
        </p:nvSpPr>
        <p:spPr>
          <a:xfrm>
            <a:off x="2286000" y="4213357"/>
            <a:ext cx="4572000" cy="37811"/>
          </a:xfrm>
          <a:prstGeom prst="rect">
            <a:avLst/>
          </a:prstGeom>
          <a:solidFill>
            <a:srgbClr val="77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7174"/>
            <a:ext cx="7772400" cy="643731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rgbClr val="FFFFFF"/>
                </a:solidFill>
                <a:latin typeface="Lora"/>
                <a:cs typeface="Lo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40352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www.ExecutiveLearningExchange.com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9999"/>
            <a:ext cx="8229600" cy="315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9430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rgbClr val="7799C8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www.ExecutiveLearningExchange.com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500" y="4677371"/>
            <a:ext cx="711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u="none">
                <a:solidFill>
                  <a:srgbClr val="333333"/>
                </a:solidFill>
              </a:defRPr>
            </a:lvl1pPr>
          </a:lstStyle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FE9815-2987-564B-AE7F-E3419C87854B}"/>
              </a:ext>
            </a:extLst>
          </p:cNvPr>
          <p:cNvSpPr/>
          <p:nvPr userDrawn="1"/>
        </p:nvSpPr>
        <p:spPr>
          <a:xfrm>
            <a:off x="565314" y="904601"/>
            <a:ext cx="1859659" cy="22860"/>
          </a:xfrm>
          <a:prstGeom prst="rect">
            <a:avLst/>
          </a:prstGeom>
          <a:solidFill>
            <a:srgbClr val="3E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>
              <a:solidFill>
                <a:srgbClr val="3E4E61"/>
              </a:solidFill>
            </a:endParaRPr>
          </a:p>
        </p:txBody>
      </p:sp>
      <p:pic>
        <p:nvPicPr>
          <p:cNvPr id="8" name="Picture 7" descr="ele-logo-colo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33403" y="4587186"/>
            <a:ext cx="590841" cy="4542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FE9815-2987-564B-AE7F-E3419C87854B}"/>
              </a:ext>
            </a:extLst>
          </p:cNvPr>
          <p:cNvSpPr/>
          <p:nvPr userDrawn="1"/>
        </p:nvSpPr>
        <p:spPr>
          <a:xfrm rot="5400000">
            <a:off x="-2459206" y="2459206"/>
            <a:ext cx="5143502" cy="225091"/>
          </a:xfrm>
          <a:prstGeom prst="rect">
            <a:avLst/>
          </a:prstGeom>
          <a:solidFill>
            <a:srgbClr val="3E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>
              <a:solidFill>
                <a:srgbClr val="3E4E6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9815-2987-564B-AE7F-E3419C87854B}"/>
              </a:ext>
            </a:extLst>
          </p:cNvPr>
          <p:cNvSpPr/>
          <p:nvPr userDrawn="1"/>
        </p:nvSpPr>
        <p:spPr>
          <a:xfrm rot="5400000">
            <a:off x="-1952959" y="2454673"/>
            <a:ext cx="4343400" cy="114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>
              <a:solidFill>
                <a:srgbClr val="99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52" r:id="rId6"/>
    <p:sldLayoutId id="2147483655" r:id="rId7"/>
    <p:sldLayoutId id="2147483657" r:id="rId8"/>
    <p:sldLayoutId id="2147483660" r:id="rId9"/>
    <p:sldLayoutId id="2147483661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2">
              <a:lumMod val="75000"/>
            </a:schemeClr>
          </a:solidFill>
          <a:latin typeface="Lora"/>
          <a:ea typeface="+mj-ea"/>
          <a:cs typeface="Lor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•"/>
        <a:defRPr sz="2000" kern="1200">
          <a:solidFill>
            <a:schemeClr val="bg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–"/>
        <a:defRPr sz="1800" kern="1200">
          <a:solidFill>
            <a:schemeClr val="bg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•"/>
        <a:defRPr sz="1600" kern="1200">
          <a:solidFill>
            <a:schemeClr val="bg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–"/>
        <a:defRPr sz="1400" kern="1200">
          <a:solidFill>
            <a:schemeClr val="bg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»"/>
        <a:defRPr sz="1200" kern="1200">
          <a:solidFill>
            <a:schemeClr val="bg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A664-702D-49AB-9C18-740E3796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 PowerPoint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3F2C1-2D5C-4937-9B40-9DA0D580D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was updated and revised September 2023</a:t>
            </a:r>
          </a:p>
          <a:p>
            <a:r>
              <a:rPr lang="en-US" dirty="0"/>
              <a:t>Contains the following sections:</a:t>
            </a:r>
          </a:p>
          <a:p>
            <a:pPr lvl="1"/>
            <a:r>
              <a:rPr lang="en-US" dirty="0"/>
              <a:t>Sample engagement slides for interactive activities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B812A-B60D-4178-B093-FC0F3D3F3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Opinions expressed are solely my own and do not express the views or opinions of my employer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www.ExecutiveLearningExchange.com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1BD240-C29C-70DE-B79B-E709C42B0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Opinions expressed are solely my own and do not express the views or opinions of my employer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5B17E5-A417-79DB-7E5A-6EDAC043DA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6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www.ExecutiveLearningExchange.com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title"/>
          </p:nvPr>
        </p:nvSpPr>
        <p:spPr>
          <a:xfrm>
            <a:off x="468312" y="3261650"/>
            <a:ext cx="8218487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 dirty="0"/>
              <a:t>Sample Engagement Activities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1"/>
          <p:cNvGrpSpPr/>
          <p:nvPr/>
        </p:nvGrpSpPr>
        <p:grpSpPr>
          <a:xfrm>
            <a:off x="7535061" y="2421765"/>
            <a:ext cx="887795" cy="910884"/>
            <a:chOff x="10046748" y="3229019"/>
            <a:chExt cx="1183726" cy="1214512"/>
          </a:xfrm>
        </p:grpSpPr>
        <p:grpSp>
          <p:nvGrpSpPr>
            <p:cNvPr id="257" name="Google Shape;257;p11"/>
            <p:cNvGrpSpPr/>
            <p:nvPr/>
          </p:nvGrpSpPr>
          <p:grpSpPr>
            <a:xfrm>
              <a:off x="10046748" y="3229019"/>
              <a:ext cx="148407" cy="1072356"/>
              <a:chOff x="10022364" y="3229019"/>
              <a:chExt cx="148407" cy="1072356"/>
            </a:xfrm>
          </p:grpSpPr>
          <p:cxnSp>
            <p:nvCxnSpPr>
              <p:cNvPr id="258" name="Google Shape;258;p11"/>
              <p:cNvCxnSpPr/>
              <p:nvPr/>
            </p:nvCxnSpPr>
            <p:spPr>
              <a:xfrm rot="10800000">
                <a:off x="10095651" y="3229019"/>
                <a:ext cx="0" cy="914400"/>
              </a:xfrm>
              <a:prstGeom prst="straightConnector1">
                <a:avLst/>
              </a:prstGeom>
              <a:noFill/>
              <a:ln w="20625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59" name="Google Shape;259;p11"/>
              <p:cNvSpPr/>
              <p:nvPr/>
            </p:nvSpPr>
            <p:spPr>
              <a:xfrm>
                <a:off x="10022364" y="4154801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" name="Google Shape;260;p11"/>
            <p:cNvSpPr txBox="1"/>
            <p:nvPr/>
          </p:nvSpPr>
          <p:spPr>
            <a:xfrm>
              <a:off x="10205911" y="4074199"/>
              <a:ext cx="10245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61" name="Google Shape;261;p11"/>
          <p:cNvGrpSpPr/>
          <p:nvPr/>
        </p:nvGrpSpPr>
        <p:grpSpPr>
          <a:xfrm>
            <a:off x="6116718" y="2420360"/>
            <a:ext cx="734868" cy="1052691"/>
            <a:chOff x="8155626" y="3227147"/>
            <a:chExt cx="979824" cy="1403589"/>
          </a:xfrm>
        </p:grpSpPr>
        <p:grpSp>
          <p:nvGrpSpPr>
            <p:cNvPr id="262" name="Google Shape;262;p11"/>
            <p:cNvGrpSpPr/>
            <p:nvPr/>
          </p:nvGrpSpPr>
          <p:grpSpPr>
            <a:xfrm>
              <a:off x="8987043" y="3227147"/>
              <a:ext cx="148407" cy="1334303"/>
              <a:chOff x="1861363" y="2784181"/>
              <a:chExt cx="148407" cy="1334303"/>
            </a:xfrm>
          </p:grpSpPr>
          <p:sp>
            <p:nvSpPr>
              <p:cNvPr id="263" name="Google Shape;263;p11"/>
              <p:cNvSpPr/>
              <p:nvPr/>
            </p:nvSpPr>
            <p:spPr>
              <a:xfrm>
                <a:off x="1861363" y="3971910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4" name="Google Shape;264;p11"/>
              <p:cNvCxnSpPr/>
              <p:nvPr/>
            </p:nvCxnSpPr>
            <p:spPr>
              <a:xfrm rot="10800000">
                <a:off x="1934650" y="2784181"/>
                <a:ext cx="0" cy="1188720"/>
              </a:xfrm>
              <a:prstGeom prst="straightConnector1">
                <a:avLst/>
              </a:prstGeom>
              <a:noFill/>
              <a:ln w="20625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65" name="Google Shape;265;p11"/>
            <p:cNvSpPr txBox="1"/>
            <p:nvPr/>
          </p:nvSpPr>
          <p:spPr>
            <a:xfrm>
              <a:off x="8155626" y="4292181"/>
              <a:ext cx="845940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>
            <a:off x="7369004" y="1841781"/>
            <a:ext cx="915588" cy="883674"/>
            <a:chOff x="9825339" y="2455708"/>
            <a:chExt cx="1220784" cy="1178232"/>
          </a:xfrm>
        </p:grpSpPr>
        <p:grpSp>
          <p:nvGrpSpPr>
            <p:cNvPr id="267" name="Google Shape;267;p11"/>
            <p:cNvGrpSpPr/>
            <p:nvPr/>
          </p:nvGrpSpPr>
          <p:grpSpPr>
            <a:xfrm>
              <a:off x="9825339" y="2523642"/>
              <a:ext cx="146574" cy="1110298"/>
              <a:chOff x="1305478" y="2629920"/>
              <a:chExt cx="146574" cy="1110298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1305478" y="2629920"/>
                <a:ext cx="146574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80" y="40"/>
                    </a:moveTo>
                    <a:lnTo>
                      <a:pt x="80" y="40"/>
                    </a:lnTo>
                    <a:lnTo>
                      <a:pt x="79" y="48"/>
                    </a:lnTo>
                    <a:lnTo>
                      <a:pt x="77" y="56"/>
                    </a:lnTo>
                    <a:lnTo>
                      <a:pt x="72" y="63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5" y="77"/>
                    </a:lnTo>
                    <a:lnTo>
                      <a:pt x="48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1" y="80"/>
                    </a:lnTo>
                    <a:lnTo>
                      <a:pt x="24" y="77"/>
                    </a:lnTo>
                    <a:lnTo>
                      <a:pt x="17" y="74"/>
                    </a:lnTo>
                    <a:lnTo>
                      <a:pt x="11" y="70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2" y="7"/>
                    </a:lnTo>
                    <a:lnTo>
                      <a:pt x="68" y="13"/>
                    </a:lnTo>
                    <a:lnTo>
                      <a:pt x="72" y="18"/>
                    </a:lnTo>
                    <a:lnTo>
                      <a:pt x="77" y="25"/>
                    </a:lnTo>
                    <a:lnTo>
                      <a:pt x="79" y="33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9" name="Google Shape;269;p11"/>
              <p:cNvCxnSpPr/>
              <p:nvPr/>
            </p:nvCxnSpPr>
            <p:spPr>
              <a:xfrm rot="10800000">
                <a:off x="1378764" y="2778326"/>
                <a:ext cx="0" cy="961892"/>
              </a:xfrm>
              <a:prstGeom prst="straightConnector1">
                <a:avLst/>
              </a:prstGeom>
              <a:noFill/>
              <a:ln w="20625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0" name="Google Shape;270;p11"/>
            <p:cNvSpPr txBox="1"/>
            <p:nvPr/>
          </p:nvSpPr>
          <p:spPr>
            <a:xfrm>
              <a:off x="9954938" y="2455708"/>
              <a:ext cx="10911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71" name="Google Shape;271;p11"/>
          <p:cNvGrpSpPr/>
          <p:nvPr/>
        </p:nvGrpSpPr>
        <p:grpSpPr>
          <a:xfrm>
            <a:off x="6585358" y="1643289"/>
            <a:ext cx="726893" cy="887014"/>
            <a:chOff x="8780476" y="2191051"/>
            <a:chExt cx="969191" cy="1182685"/>
          </a:xfrm>
        </p:grpSpPr>
        <p:grpSp>
          <p:nvGrpSpPr>
            <p:cNvPr id="272" name="Google Shape;272;p11"/>
            <p:cNvGrpSpPr/>
            <p:nvPr/>
          </p:nvGrpSpPr>
          <p:grpSpPr>
            <a:xfrm>
              <a:off x="8780476" y="2263438"/>
              <a:ext cx="146574" cy="1110298"/>
              <a:chOff x="1305478" y="2629920"/>
              <a:chExt cx="146574" cy="1110298"/>
            </a:xfrm>
          </p:grpSpPr>
          <p:sp>
            <p:nvSpPr>
              <p:cNvPr id="273" name="Google Shape;273;p11"/>
              <p:cNvSpPr/>
              <p:nvPr/>
            </p:nvSpPr>
            <p:spPr>
              <a:xfrm>
                <a:off x="1305478" y="2629920"/>
                <a:ext cx="146574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80" y="40"/>
                    </a:moveTo>
                    <a:lnTo>
                      <a:pt x="80" y="40"/>
                    </a:lnTo>
                    <a:lnTo>
                      <a:pt x="79" y="48"/>
                    </a:lnTo>
                    <a:lnTo>
                      <a:pt x="77" y="56"/>
                    </a:lnTo>
                    <a:lnTo>
                      <a:pt x="72" y="63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5" y="77"/>
                    </a:lnTo>
                    <a:lnTo>
                      <a:pt x="48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1" y="80"/>
                    </a:lnTo>
                    <a:lnTo>
                      <a:pt x="24" y="77"/>
                    </a:lnTo>
                    <a:lnTo>
                      <a:pt x="17" y="74"/>
                    </a:lnTo>
                    <a:lnTo>
                      <a:pt x="11" y="70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2" y="7"/>
                    </a:lnTo>
                    <a:lnTo>
                      <a:pt x="68" y="13"/>
                    </a:lnTo>
                    <a:lnTo>
                      <a:pt x="72" y="18"/>
                    </a:lnTo>
                    <a:lnTo>
                      <a:pt x="77" y="25"/>
                    </a:lnTo>
                    <a:lnTo>
                      <a:pt x="79" y="33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4" name="Google Shape;274;p11"/>
              <p:cNvCxnSpPr/>
              <p:nvPr/>
            </p:nvCxnSpPr>
            <p:spPr>
              <a:xfrm rot="10800000">
                <a:off x="1378764" y="2778326"/>
                <a:ext cx="0" cy="961892"/>
              </a:xfrm>
              <a:prstGeom prst="straightConnector1">
                <a:avLst/>
              </a:prstGeom>
              <a:noFill/>
              <a:ln w="20625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5" name="Google Shape;275;p11"/>
            <p:cNvSpPr txBox="1"/>
            <p:nvPr/>
          </p:nvSpPr>
          <p:spPr>
            <a:xfrm>
              <a:off x="8927049" y="2191051"/>
              <a:ext cx="822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>
            <a:off x="5038709" y="2498092"/>
            <a:ext cx="752620" cy="803511"/>
            <a:chOff x="6718278" y="3330789"/>
            <a:chExt cx="1003493" cy="1071348"/>
          </a:xfrm>
        </p:grpSpPr>
        <p:grpSp>
          <p:nvGrpSpPr>
            <p:cNvPr id="277" name="Google Shape;277;p11"/>
            <p:cNvGrpSpPr/>
            <p:nvPr/>
          </p:nvGrpSpPr>
          <p:grpSpPr>
            <a:xfrm>
              <a:off x="7573364" y="3330789"/>
              <a:ext cx="148407" cy="1071348"/>
              <a:chOff x="6272859" y="3567959"/>
              <a:chExt cx="148407" cy="1071348"/>
            </a:xfrm>
          </p:grpSpPr>
          <p:sp>
            <p:nvSpPr>
              <p:cNvPr id="278" name="Google Shape;278;p11"/>
              <p:cNvSpPr/>
              <p:nvPr/>
            </p:nvSpPr>
            <p:spPr>
              <a:xfrm>
                <a:off x="6272859" y="4492733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7799C8"/>
              </a:solidFill>
              <a:ln w="952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9" name="Google Shape;279;p11"/>
              <p:cNvCxnSpPr/>
              <p:nvPr/>
            </p:nvCxnSpPr>
            <p:spPr>
              <a:xfrm rot="10800000">
                <a:off x="6346146" y="3567959"/>
                <a:ext cx="0" cy="914400"/>
              </a:xfrm>
              <a:prstGeom prst="straightConnector1">
                <a:avLst/>
              </a:prstGeom>
              <a:noFill/>
              <a:ln w="20625" cap="flat" cmpd="sng">
                <a:solidFill>
                  <a:srgbClr val="7799C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80" name="Google Shape;280;p11"/>
            <p:cNvSpPr txBox="1"/>
            <p:nvPr/>
          </p:nvSpPr>
          <p:spPr>
            <a:xfrm>
              <a:off x="6718278" y="4003148"/>
              <a:ext cx="8605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81" name="Google Shape;281;p11"/>
          <p:cNvGrpSpPr/>
          <p:nvPr/>
        </p:nvGrpSpPr>
        <p:grpSpPr>
          <a:xfrm>
            <a:off x="5407164" y="1527873"/>
            <a:ext cx="879875" cy="948670"/>
            <a:chOff x="7209552" y="2037163"/>
            <a:chExt cx="1173166" cy="1264893"/>
          </a:xfrm>
        </p:grpSpPr>
        <p:grpSp>
          <p:nvGrpSpPr>
            <p:cNvPr id="282" name="Google Shape;282;p11"/>
            <p:cNvGrpSpPr/>
            <p:nvPr/>
          </p:nvGrpSpPr>
          <p:grpSpPr>
            <a:xfrm>
              <a:off x="7209552" y="2191758"/>
              <a:ext cx="146574" cy="1110298"/>
              <a:chOff x="1305478" y="2629920"/>
              <a:chExt cx="146574" cy="1110298"/>
            </a:xfrm>
          </p:grpSpPr>
          <p:sp>
            <p:nvSpPr>
              <p:cNvPr id="283" name="Google Shape;283;p11"/>
              <p:cNvSpPr/>
              <p:nvPr/>
            </p:nvSpPr>
            <p:spPr>
              <a:xfrm>
                <a:off x="1305478" y="2629920"/>
                <a:ext cx="146574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80" y="40"/>
                    </a:moveTo>
                    <a:lnTo>
                      <a:pt x="80" y="40"/>
                    </a:lnTo>
                    <a:lnTo>
                      <a:pt x="79" y="48"/>
                    </a:lnTo>
                    <a:lnTo>
                      <a:pt x="77" y="56"/>
                    </a:lnTo>
                    <a:lnTo>
                      <a:pt x="72" y="63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5" y="77"/>
                    </a:lnTo>
                    <a:lnTo>
                      <a:pt x="48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1" y="80"/>
                    </a:lnTo>
                    <a:lnTo>
                      <a:pt x="24" y="77"/>
                    </a:lnTo>
                    <a:lnTo>
                      <a:pt x="17" y="74"/>
                    </a:lnTo>
                    <a:lnTo>
                      <a:pt x="11" y="70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2" y="7"/>
                    </a:lnTo>
                    <a:lnTo>
                      <a:pt x="68" y="13"/>
                    </a:lnTo>
                    <a:lnTo>
                      <a:pt x="72" y="18"/>
                    </a:lnTo>
                    <a:lnTo>
                      <a:pt x="77" y="25"/>
                    </a:lnTo>
                    <a:lnTo>
                      <a:pt x="79" y="33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7799C8"/>
              </a:solidFill>
              <a:ln w="952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4" name="Google Shape;284;p11"/>
              <p:cNvCxnSpPr/>
              <p:nvPr/>
            </p:nvCxnSpPr>
            <p:spPr>
              <a:xfrm rot="10800000">
                <a:off x="1378764" y="2778326"/>
                <a:ext cx="0" cy="961892"/>
              </a:xfrm>
              <a:prstGeom prst="straightConnector1">
                <a:avLst/>
              </a:prstGeom>
              <a:noFill/>
              <a:ln w="20625" cap="flat" cmpd="sng">
                <a:solidFill>
                  <a:srgbClr val="7799C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85" name="Google Shape;285;p11"/>
            <p:cNvSpPr txBox="1"/>
            <p:nvPr/>
          </p:nvSpPr>
          <p:spPr>
            <a:xfrm>
              <a:off x="7391723" y="2037163"/>
              <a:ext cx="9909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86" name="Google Shape;286;p11"/>
          <p:cNvGrpSpPr/>
          <p:nvPr/>
        </p:nvGrpSpPr>
        <p:grpSpPr>
          <a:xfrm>
            <a:off x="4140183" y="2675967"/>
            <a:ext cx="675767" cy="803511"/>
            <a:chOff x="5520244" y="3567959"/>
            <a:chExt cx="901022" cy="1071348"/>
          </a:xfrm>
        </p:grpSpPr>
        <p:grpSp>
          <p:nvGrpSpPr>
            <p:cNvPr id="287" name="Google Shape;287;p11"/>
            <p:cNvGrpSpPr/>
            <p:nvPr/>
          </p:nvGrpSpPr>
          <p:grpSpPr>
            <a:xfrm>
              <a:off x="6272859" y="3567959"/>
              <a:ext cx="148407" cy="1071348"/>
              <a:chOff x="6272859" y="3567959"/>
              <a:chExt cx="148407" cy="1071348"/>
            </a:xfrm>
          </p:grpSpPr>
          <p:sp>
            <p:nvSpPr>
              <p:cNvPr id="288" name="Google Shape;288;p11"/>
              <p:cNvSpPr/>
              <p:nvPr/>
            </p:nvSpPr>
            <p:spPr>
              <a:xfrm>
                <a:off x="6272859" y="4492733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7799C8"/>
              </a:solidFill>
              <a:ln w="952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9" name="Google Shape;289;p11"/>
              <p:cNvCxnSpPr/>
              <p:nvPr/>
            </p:nvCxnSpPr>
            <p:spPr>
              <a:xfrm rot="10800000">
                <a:off x="6346146" y="3567959"/>
                <a:ext cx="0" cy="914400"/>
              </a:xfrm>
              <a:prstGeom prst="straightConnector1">
                <a:avLst/>
              </a:prstGeom>
              <a:noFill/>
              <a:ln w="20625" cap="flat" cmpd="sng">
                <a:solidFill>
                  <a:srgbClr val="7799C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90" name="Google Shape;290;p11"/>
            <p:cNvSpPr txBox="1"/>
            <p:nvPr/>
          </p:nvSpPr>
          <p:spPr>
            <a:xfrm>
              <a:off x="5520244" y="4243563"/>
              <a:ext cx="8113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4411937" y="1744282"/>
            <a:ext cx="893577" cy="981173"/>
            <a:chOff x="5882580" y="2325709"/>
            <a:chExt cx="1191435" cy="1308231"/>
          </a:xfrm>
        </p:grpSpPr>
        <p:grpSp>
          <p:nvGrpSpPr>
            <p:cNvPr id="292" name="Google Shape;292;p11"/>
            <p:cNvGrpSpPr/>
            <p:nvPr/>
          </p:nvGrpSpPr>
          <p:grpSpPr>
            <a:xfrm>
              <a:off x="5882580" y="2523642"/>
              <a:ext cx="146574" cy="1110298"/>
              <a:chOff x="1305478" y="2629920"/>
              <a:chExt cx="146574" cy="1110298"/>
            </a:xfrm>
          </p:grpSpPr>
          <p:sp>
            <p:nvSpPr>
              <p:cNvPr id="293" name="Google Shape;293;p11"/>
              <p:cNvSpPr/>
              <p:nvPr/>
            </p:nvSpPr>
            <p:spPr>
              <a:xfrm>
                <a:off x="1305478" y="2629920"/>
                <a:ext cx="146574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80" y="40"/>
                    </a:moveTo>
                    <a:lnTo>
                      <a:pt x="80" y="40"/>
                    </a:lnTo>
                    <a:lnTo>
                      <a:pt x="79" y="48"/>
                    </a:lnTo>
                    <a:lnTo>
                      <a:pt x="77" y="56"/>
                    </a:lnTo>
                    <a:lnTo>
                      <a:pt x="72" y="63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5" y="77"/>
                    </a:lnTo>
                    <a:lnTo>
                      <a:pt x="48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1" y="80"/>
                    </a:lnTo>
                    <a:lnTo>
                      <a:pt x="24" y="77"/>
                    </a:lnTo>
                    <a:lnTo>
                      <a:pt x="17" y="74"/>
                    </a:lnTo>
                    <a:lnTo>
                      <a:pt x="11" y="70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2" y="7"/>
                    </a:lnTo>
                    <a:lnTo>
                      <a:pt x="68" y="13"/>
                    </a:lnTo>
                    <a:lnTo>
                      <a:pt x="72" y="18"/>
                    </a:lnTo>
                    <a:lnTo>
                      <a:pt x="77" y="25"/>
                    </a:lnTo>
                    <a:lnTo>
                      <a:pt x="79" y="33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7799C8"/>
              </a:solidFill>
              <a:ln w="952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4" name="Google Shape;294;p11"/>
              <p:cNvCxnSpPr/>
              <p:nvPr/>
            </p:nvCxnSpPr>
            <p:spPr>
              <a:xfrm rot="10800000">
                <a:off x="1378764" y="2778326"/>
                <a:ext cx="0" cy="961892"/>
              </a:xfrm>
              <a:prstGeom prst="straightConnector1">
                <a:avLst/>
              </a:prstGeom>
              <a:noFill/>
              <a:ln w="20625" cap="flat" cmpd="sng">
                <a:solidFill>
                  <a:srgbClr val="7799C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95" name="Google Shape;295;p11"/>
            <p:cNvSpPr txBox="1"/>
            <p:nvPr/>
          </p:nvSpPr>
          <p:spPr>
            <a:xfrm>
              <a:off x="6022965" y="2325709"/>
              <a:ext cx="1051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96" name="Google Shape;296;p11"/>
          <p:cNvGrpSpPr/>
          <p:nvPr/>
        </p:nvGrpSpPr>
        <p:grpSpPr>
          <a:xfrm>
            <a:off x="2791751" y="2714649"/>
            <a:ext cx="848440" cy="1451535"/>
            <a:chOff x="3722334" y="3619530"/>
            <a:chExt cx="1131253" cy="1935379"/>
          </a:xfrm>
        </p:grpSpPr>
        <p:grpSp>
          <p:nvGrpSpPr>
            <p:cNvPr id="297" name="Google Shape;297;p11"/>
            <p:cNvGrpSpPr/>
            <p:nvPr/>
          </p:nvGrpSpPr>
          <p:grpSpPr>
            <a:xfrm>
              <a:off x="4705180" y="3619530"/>
              <a:ext cx="148407" cy="1876145"/>
              <a:chOff x="2331495" y="3826329"/>
              <a:chExt cx="148407" cy="1876145"/>
            </a:xfrm>
          </p:grpSpPr>
          <p:sp>
            <p:nvSpPr>
              <p:cNvPr id="298" name="Google Shape;298;p11"/>
              <p:cNvSpPr/>
              <p:nvPr/>
            </p:nvSpPr>
            <p:spPr>
              <a:xfrm>
                <a:off x="2331495" y="5552237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3E4E57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9" name="Google Shape;299;p11"/>
              <p:cNvCxnSpPr/>
              <p:nvPr/>
            </p:nvCxnSpPr>
            <p:spPr>
              <a:xfrm rot="10800000">
                <a:off x="2404782" y="3826329"/>
                <a:ext cx="0" cy="1876145"/>
              </a:xfrm>
              <a:prstGeom prst="straightConnector1">
                <a:avLst/>
              </a:prstGeom>
              <a:noFill/>
              <a:ln w="20625" cap="flat" cmpd="sng">
                <a:solidFill>
                  <a:srgbClr val="3E4E6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00" name="Google Shape;300;p11"/>
            <p:cNvSpPr txBox="1"/>
            <p:nvPr/>
          </p:nvSpPr>
          <p:spPr>
            <a:xfrm>
              <a:off x="3722334" y="5185577"/>
              <a:ext cx="10561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301" name="Google Shape;301;p11"/>
          <p:cNvGrpSpPr/>
          <p:nvPr/>
        </p:nvGrpSpPr>
        <p:grpSpPr>
          <a:xfrm>
            <a:off x="1527703" y="2431710"/>
            <a:ext cx="1263356" cy="1232901"/>
            <a:chOff x="2036937" y="3242281"/>
            <a:chExt cx="1684475" cy="1643869"/>
          </a:xfrm>
        </p:grpSpPr>
        <p:grpSp>
          <p:nvGrpSpPr>
            <p:cNvPr id="302" name="Google Shape;302;p11"/>
            <p:cNvGrpSpPr/>
            <p:nvPr/>
          </p:nvGrpSpPr>
          <p:grpSpPr>
            <a:xfrm>
              <a:off x="3573005" y="3242281"/>
              <a:ext cx="148407" cy="1643869"/>
              <a:chOff x="2319576" y="3826328"/>
              <a:chExt cx="148407" cy="1643869"/>
            </a:xfrm>
          </p:grpSpPr>
          <p:sp>
            <p:nvSpPr>
              <p:cNvPr id="303" name="Google Shape;303;p11"/>
              <p:cNvSpPr/>
              <p:nvPr/>
            </p:nvSpPr>
            <p:spPr>
              <a:xfrm>
                <a:off x="2319576" y="5323623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3E4E57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04" name="Google Shape;304;p11"/>
              <p:cNvCxnSpPr/>
              <p:nvPr/>
            </p:nvCxnSpPr>
            <p:spPr>
              <a:xfrm rot="10800000">
                <a:off x="2404782" y="3826328"/>
                <a:ext cx="0" cy="1554480"/>
              </a:xfrm>
              <a:prstGeom prst="straightConnector1">
                <a:avLst/>
              </a:prstGeom>
              <a:noFill/>
              <a:ln w="20625" cap="flat" cmpd="sng">
                <a:solidFill>
                  <a:srgbClr val="3E4E6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05" name="Google Shape;305;p11"/>
            <p:cNvSpPr txBox="1"/>
            <p:nvPr/>
          </p:nvSpPr>
          <p:spPr>
            <a:xfrm>
              <a:off x="2036937" y="4425208"/>
              <a:ext cx="15535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226322" y="2417475"/>
            <a:ext cx="1332942" cy="1016429"/>
            <a:chOff x="301763" y="3223300"/>
            <a:chExt cx="1777256" cy="1355238"/>
          </a:xfrm>
        </p:grpSpPr>
        <p:grpSp>
          <p:nvGrpSpPr>
            <p:cNvPr id="307" name="Google Shape;307;p11"/>
            <p:cNvGrpSpPr/>
            <p:nvPr/>
          </p:nvGrpSpPr>
          <p:grpSpPr>
            <a:xfrm>
              <a:off x="1930612" y="3223300"/>
              <a:ext cx="148407" cy="1334303"/>
              <a:chOff x="1861363" y="2784181"/>
              <a:chExt cx="148407" cy="1334303"/>
            </a:xfrm>
          </p:grpSpPr>
          <p:sp>
            <p:nvSpPr>
              <p:cNvPr id="308" name="Google Shape;308;p11"/>
              <p:cNvSpPr/>
              <p:nvPr/>
            </p:nvSpPr>
            <p:spPr>
              <a:xfrm>
                <a:off x="1861363" y="3971910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3E4E57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09" name="Google Shape;309;p11"/>
              <p:cNvCxnSpPr/>
              <p:nvPr/>
            </p:nvCxnSpPr>
            <p:spPr>
              <a:xfrm rot="10800000">
                <a:off x="1934650" y="2784181"/>
                <a:ext cx="0" cy="1188720"/>
              </a:xfrm>
              <a:prstGeom prst="straightConnector1">
                <a:avLst/>
              </a:prstGeom>
              <a:noFill/>
              <a:ln w="20625" cap="flat" cmpd="sng">
                <a:solidFill>
                  <a:srgbClr val="3E4E6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0" name="Google Shape;310;p11"/>
            <p:cNvSpPr txBox="1"/>
            <p:nvPr/>
          </p:nvSpPr>
          <p:spPr>
            <a:xfrm>
              <a:off x="301763" y="4209206"/>
              <a:ext cx="16466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311" name="Google Shape;311;p11"/>
          <p:cNvGrpSpPr/>
          <p:nvPr/>
        </p:nvGrpSpPr>
        <p:grpSpPr>
          <a:xfrm>
            <a:off x="873998" y="1942280"/>
            <a:ext cx="109931" cy="832723"/>
            <a:chOff x="1305478" y="2629920"/>
            <a:chExt cx="146574" cy="1110298"/>
          </a:xfrm>
        </p:grpSpPr>
        <p:sp>
          <p:nvSpPr>
            <p:cNvPr id="312" name="Google Shape;312;p11"/>
            <p:cNvSpPr/>
            <p:nvPr/>
          </p:nvSpPr>
          <p:spPr>
            <a:xfrm>
              <a:off x="1305478" y="2629920"/>
              <a:ext cx="146574" cy="148407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80" y="40"/>
                  </a:moveTo>
                  <a:lnTo>
                    <a:pt x="80" y="40"/>
                  </a:lnTo>
                  <a:lnTo>
                    <a:pt x="79" y="48"/>
                  </a:lnTo>
                  <a:lnTo>
                    <a:pt x="77" y="56"/>
                  </a:lnTo>
                  <a:lnTo>
                    <a:pt x="72" y="63"/>
                  </a:lnTo>
                  <a:lnTo>
                    <a:pt x="68" y="70"/>
                  </a:lnTo>
                  <a:lnTo>
                    <a:pt x="62" y="74"/>
                  </a:lnTo>
                  <a:lnTo>
                    <a:pt x="55" y="77"/>
                  </a:lnTo>
                  <a:lnTo>
                    <a:pt x="48" y="80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31" y="80"/>
                  </a:lnTo>
                  <a:lnTo>
                    <a:pt x="24" y="77"/>
                  </a:lnTo>
                  <a:lnTo>
                    <a:pt x="17" y="74"/>
                  </a:lnTo>
                  <a:lnTo>
                    <a:pt x="11" y="70"/>
                  </a:lnTo>
                  <a:lnTo>
                    <a:pt x="6" y="63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5" y="4"/>
                  </a:lnTo>
                  <a:lnTo>
                    <a:pt x="62" y="7"/>
                  </a:lnTo>
                  <a:lnTo>
                    <a:pt x="68" y="13"/>
                  </a:lnTo>
                  <a:lnTo>
                    <a:pt x="72" y="18"/>
                  </a:lnTo>
                  <a:lnTo>
                    <a:pt x="77" y="25"/>
                  </a:lnTo>
                  <a:lnTo>
                    <a:pt x="79" y="33"/>
                  </a:lnTo>
                  <a:lnTo>
                    <a:pt x="80" y="40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3E4E57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3" name="Google Shape;313;p11"/>
            <p:cNvCxnSpPr/>
            <p:nvPr/>
          </p:nvCxnSpPr>
          <p:spPr>
            <a:xfrm rot="10800000">
              <a:off x="1378764" y="2778326"/>
              <a:ext cx="0" cy="961892"/>
            </a:xfrm>
            <a:prstGeom prst="straightConnector1">
              <a:avLst/>
            </a:prstGeom>
            <a:solidFill>
              <a:srgbClr val="3E4E61"/>
            </a:solidFill>
            <a:ln w="20625" cap="flat" cmpd="sng">
              <a:solidFill>
                <a:srgbClr val="3E4E6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4" name="Google Shape;314;p11"/>
          <p:cNvSpPr txBox="1"/>
          <p:nvPr/>
        </p:nvSpPr>
        <p:spPr>
          <a:xfrm>
            <a:off x="983392" y="1824859"/>
            <a:ext cx="9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/>
          </a:p>
        </p:txBody>
      </p:sp>
      <p:sp>
        <p:nvSpPr>
          <p:cNvPr id="315" name="Google Shape;315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/>
              <a:t>Process Flow Example</a:t>
            </a:r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6475615" y="2416447"/>
            <a:ext cx="1920240" cy="376549"/>
          </a:xfrm>
          <a:prstGeom prst="chevron">
            <a:avLst>
              <a:gd name="adj" fmla="val 32323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4184429" y="2416447"/>
            <a:ext cx="2331720" cy="376549"/>
          </a:xfrm>
          <a:prstGeom prst="chevron">
            <a:avLst>
              <a:gd name="adj" fmla="val 32323"/>
            </a:avLst>
          </a:prstGeom>
          <a:solidFill>
            <a:srgbClr val="779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372865" y="2416447"/>
            <a:ext cx="3854918" cy="376549"/>
          </a:xfrm>
          <a:prstGeom prst="chevron">
            <a:avLst>
              <a:gd name="adj" fmla="val 32323"/>
            </a:avLst>
          </a:prstGeom>
          <a:solidFill>
            <a:srgbClr val="3E4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1990638" y="2453360"/>
            <a:ext cx="619375" cy="27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4997551" y="2466228"/>
            <a:ext cx="667464" cy="27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TITLE</a:t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6686727" y="2450491"/>
            <a:ext cx="1560802" cy="27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grpSp>
        <p:nvGrpSpPr>
          <p:cNvPr id="322" name="Google Shape;322;p11"/>
          <p:cNvGrpSpPr/>
          <p:nvPr/>
        </p:nvGrpSpPr>
        <p:grpSpPr>
          <a:xfrm>
            <a:off x="2060171" y="1534024"/>
            <a:ext cx="1013576" cy="964068"/>
            <a:chOff x="2746895" y="2045365"/>
            <a:chExt cx="1351434" cy="1285424"/>
          </a:xfrm>
        </p:grpSpPr>
        <p:grpSp>
          <p:nvGrpSpPr>
            <p:cNvPr id="323" name="Google Shape;323;p11"/>
            <p:cNvGrpSpPr/>
            <p:nvPr/>
          </p:nvGrpSpPr>
          <p:grpSpPr>
            <a:xfrm>
              <a:off x="2746895" y="2220491"/>
              <a:ext cx="146574" cy="1110298"/>
              <a:chOff x="1305478" y="2629920"/>
              <a:chExt cx="146574" cy="1110298"/>
            </a:xfrm>
          </p:grpSpPr>
          <p:sp>
            <p:nvSpPr>
              <p:cNvPr id="324" name="Google Shape;324;p11"/>
              <p:cNvSpPr/>
              <p:nvPr/>
            </p:nvSpPr>
            <p:spPr>
              <a:xfrm>
                <a:off x="1305478" y="2629920"/>
                <a:ext cx="146574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80" y="40"/>
                    </a:moveTo>
                    <a:lnTo>
                      <a:pt x="80" y="40"/>
                    </a:lnTo>
                    <a:lnTo>
                      <a:pt x="79" y="48"/>
                    </a:lnTo>
                    <a:lnTo>
                      <a:pt x="77" y="56"/>
                    </a:lnTo>
                    <a:lnTo>
                      <a:pt x="72" y="63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5" y="77"/>
                    </a:lnTo>
                    <a:lnTo>
                      <a:pt x="48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1" y="80"/>
                    </a:lnTo>
                    <a:lnTo>
                      <a:pt x="24" y="77"/>
                    </a:lnTo>
                    <a:lnTo>
                      <a:pt x="17" y="74"/>
                    </a:lnTo>
                    <a:lnTo>
                      <a:pt x="11" y="70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2" y="7"/>
                    </a:lnTo>
                    <a:lnTo>
                      <a:pt x="68" y="13"/>
                    </a:lnTo>
                    <a:lnTo>
                      <a:pt x="72" y="18"/>
                    </a:lnTo>
                    <a:lnTo>
                      <a:pt x="77" y="25"/>
                    </a:lnTo>
                    <a:lnTo>
                      <a:pt x="79" y="33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3E4E57"/>
              </a:solidFill>
              <a:ln w="9525" cap="flat" cmpd="sng">
                <a:solidFill>
                  <a:srgbClr val="8FBF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25" name="Google Shape;325;p11"/>
              <p:cNvCxnSpPr/>
              <p:nvPr/>
            </p:nvCxnSpPr>
            <p:spPr>
              <a:xfrm rot="10800000">
                <a:off x="1378764" y="2778326"/>
                <a:ext cx="0" cy="961892"/>
              </a:xfrm>
              <a:prstGeom prst="straightConnector1">
                <a:avLst/>
              </a:prstGeom>
              <a:noFill/>
              <a:ln w="20625" cap="flat" cmpd="sng">
                <a:solidFill>
                  <a:srgbClr val="3E4E6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26" name="Google Shape;326;p11"/>
            <p:cNvSpPr txBox="1"/>
            <p:nvPr/>
          </p:nvSpPr>
          <p:spPr>
            <a:xfrm>
              <a:off x="2904176" y="2045365"/>
              <a:ext cx="11941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327" name="Google Shape;327;p11"/>
          <p:cNvGrpSpPr/>
          <p:nvPr/>
        </p:nvGrpSpPr>
        <p:grpSpPr>
          <a:xfrm>
            <a:off x="3166281" y="1494424"/>
            <a:ext cx="972943" cy="916973"/>
            <a:chOff x="4221706" y="1992565"/>
            <a:chExt cx="1297257" cy="1222630"/>
          </a:xfrm>
        </p:grpSpPr>
        <p:grpSp>
          <p:nvGrpSpPr>
            <p:cNvPr id="328" name="Google Shape;328;p11"/>
            <p:cNvGrpSpPr/>
            <p:nvPr/>
          </p:nvGrpSpPr>
          <p:grpSpPr>
            <a:xfrm>
              <a:off x="4221706" y="2104897"/>
              <a:ext cx="146574" cy="1110298"/>
              <a:chOff x="1305478" y="2629920"/>
              <a:chExt cx="146574" cy="1110298"/>
            </a:xfrm>
          </p:grpSpPr>
          <p:sp>
            <p:nvSpPr>
              <p:cNvPr id="329" name="Google Shape;329;p11"/>
              <p:cNvSpPr/>
              <p:nvPr/>
            </p:nvSpPr>
            <p:spPr>
              <a:xfrm>
                <a:off x="1305478" y="2629920"/>
                <a:ext cx="146574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80" y="40"/>
                    </a:moveTo>
                    <a:lnTo>
                      <a:pt x="80" y="40"/>
                    </a:lnTo>
                    <a:lnTo>
                      <a:pt x="79" y="48"/>
                    </a:lnTo>
                    <a:lnTo>
                      <a:pt x="77" y="56"/>
                    </a:lnTo>
                    <a:lnTo>
                      <a:pt x="72" y="63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5" y="77"/>
                    </a:lnTo>
                    <a:lnTo>
                      <a:pt x="48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1" y="80"/>
                    </a:lnTo>
                    <a:lnTo>
                      <a:pt x="24" y="77"/>
                    </a:lnTo>
                    <a:lnTo>
                      <a:pt x="17" y="74"/>
                    </a:lnTo>
                    <a:lnTo>
                      <a:pt x="11" y="70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2" y="7"/>
                    </a:lnTo>
                    <a:lnTo>
                      <a:pt x="68" y="13"/>
                    </a:lnTo>
                    <a:lnTo>
                      <a:pt x="72" y="18"/>
                    </a:lnTo>
                    <a:lnTo>
                      <a:pt x="77" y="25"/>
                    </a:lnTo>
                    <a:lnTo>
                      <a:pt x="79" y="33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3E4E57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30" name="Google Shape;330;p11"/>
              <p:cNvCxnSpPr/>
              <p:nvPr/>
            </p:nvCxnSpPr>
            <p:spPr>
              <a:xfrm rot="10800000">
                <a:off x="1378764" y="2778326"/>
                <a:ext cx="0" cy="961892"/>
              </a:xfrm>
              <a:prstGeom prst="straightConnector1">
                <a:avLst/>
              </a:prstGeom>
              <a:noFill/>
              <a:ln w="20625" cap="flat" cmpd="sng">
                <a:solidFill>
                  <a:srgbClr val="3E4E6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31" name="Google Shape;331;p11"/>
            <p:cNvSpPr txBox="1"/>
            <p:nvPr/>
          </p:nvSpPr>
          <p:spPr>
            <a:xfrm>
              <a:off x="4407547" y="1992565"/>
              <a:ext cx="11114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8"/>
          <p:cNvSpPr txBox="1">
            <a:spLocks noGrp="1"/>
          </p:cNvSpPr>
          <p:nvPr>
            <p:ph type="title"/>
          </p:nvPr>
        </p:nvSpPr>
        <p:spPr>
          <a:xfrm>
            <a:off x="389894" y="144097"/>
            <a:ext cx="7886700" cy="63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 dirty="0"/>
              <a:t>Activity</a:t>
            </a:r>
            <a:endParaRPr dirty="0"/>
          </a:p>
        </p:txBody>
      </p:sp>
      <p:grpSp>
        <p:nvGrpSpPr>
          <p:cNvPr id="436" name="Google Shape;436;p18"/>
          <p:cNvGrpSpPr/>
          <p:nvPr/>
        </p:nvGrpSpPr>
        <p:grpSpPr>
          <a:xfrm>
            <a:off x="1881415" y="845820"/>
            <a:ext cx="6644641" cy="4297680"/>
            <a:chOff x="858172" y="1354715"/>
            <a:chExt cx="8765271" cy="5669280"/>
          </a:xfrm>
        </p:grpSpPr>
        <p:pic>
          <p:nvPicPr>
            <p:cNvPr id="437" name="Google Shape;43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8149" y="1354715"/>
              <a:ext cx="8685294" cy="5669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p18"/>
            <p:cNvSpPr txBox="1"/>
            <p:nvPr/>
          </p:nvSpPr>
          <p:spPr>
            <a:xfrm>
              <a:off x="1262205" y="1624116"/>
              <a:ext cx="2216974" cy="690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Expertise of platform</a:t>
              </a:r>
              <a:endParaRPr/>
            </a:p>
          </p:txBody>
        </p:sp>
        <p:sp>
          <p:nvSpPr>
            <p:cNvPr id="439" name="Google Shape;439;p18"/>
            <p:cNvSpPr txBox="1"/>
            <p:nvPr/>
          </p:nvSpPr>
          <p:spPr>
            <a:xfrm>
              <a:off x="4092500" y="1624116"/>
              <a:ext cx="2003037" cy="406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Multitasking</a:t>
              </a:r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8"/>
            <p:cNvSpPr txBox="1"/>
            <p:nvPr/>
          </p:nvSpPr>
          <p:spPr>
            <a:xfrm>
              <a:off x="858172" y="4568762"/>
              <a:ext cx="1995139" cy="406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Flexible</a:t>
              </a:r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8"/>
            <p:cNvSpPr txBox="1"/>
            <p:nvPr/>
          </p:nvSpPr>
          <p:spPr>
            <a:xfrm>
              <a:off x="7794706" y="1624116"/>
              <a:ext cx="1375313" cy="406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Creativity</a:t>
              </a:r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8"/>
            <p:cNvSpPr txBox="1"/>
            <p:nvPr/>
          </p:nvSpPr>
          <p:spPr>
            <a:xfrm>
              <a:off x="4185887" y="4568762"/>
              <a:ext cx="2153995" cy="406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Attention to detail</a:t>
              </a:r>
              <a:endParaRPr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7341234" y="4567973"/>
              <a:ext cx="1909644" cy="406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Troubleshooting</a:t>
              </a:r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133405" y="1275432"/>
            <a:ext cx="153200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consider your best quality as a </a:t>
            </a: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one and type your initials on the corresponding sticky note.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 dirty="0"/>
              <a:t>1-on-1 Chat Activity</a:t>
            </a:r>
            <a:endParaRPr dirty="0"/>
          </a:p>
        </p:txBody>
      </p:sp>
      <p:sp>
        <p:nvSpPr>
          <p:cNvPr id="496" name="Google Shape;496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494" name="Google Shape;494;p23"/>
          <p:cNvGraphicFramePr/>
          <p:nvPr>
            <p:extLst>
              <p:ext uri="{D42A27DB-BD31-4B8C-83A1-F6EECF244321}">
                <p14:modId xmlns:p14="http://schemas.microsoft.com/office/powerpoint/2010/main" val="2621160282"/>
              </p:ext>
            </p:extLst>
          </p:nvPr>
        </p:nvGraphicFramePr>
        <p:xfrm>
          <a:off x="540603" y="1121251"/>
          <a:ext cx="6685050" cy="24943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4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Working with your partner, discuss via private chat, what kind of transportation you use. Names in </a:t>
                      </a:r>
                      <a:r>
                        <a:rPr lang="en-US" sz="1800" b="1"/>
                        <a:t>bold</a:t>
                      </a:r>
                      <a:r>
                        <a:rPr lang="en-US" sz="1800"/>
                        <a:t> will initiate chat.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I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Dirk</a:t>
                      </a:r>
                      <a:r>
                        <a:rPr lang="en-US" sz="1600"/>
                        <a:t> &amp; Wendi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Elyse</a:t>
                      </a:r>
                      <a:r>
                        <a:rPr lang="en-US" sz="1600"/>
                        <a:t> &amp; Phillipe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Azizeh</a:t>
                      </a:r>
                      <a:r>
                        <a:rPr lang="en-US" sz="1600"/>
                        <a:t> &amp; Joel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Bill</a:t>
                      </a:r>
                      <a:r>
                        <a:rPr lang="en-US" sz="1600"/>
                        <a:t> &amp; Carl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Anne</a:t>
                      </a:r>
                      <a:r>
                        <a:rPr lang="en-US" sz="1600"/>
                        <a:t> &amp; Stephen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Yan</a:t>
                      </a:r>
                      <a:r>
                        <a:rPr lang="en-US" sz="1600"/>
                        <a:t> &amp; David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Tashonda</a:t>
                      </a:r>
                      <a:r>
                        <a:rPr lang="en-US" sz="1600"/>
                        <a:t> &amp; Marcus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Shane</a:t>
                      </a:r>
                      <a:r>
                        <a:rPr lang="en-US" sz="1600"/>
                        <a:t> &amp; Jessica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Jose</a:t>
                      </a:r>
                      <a:r>
                        <a:rPr lang="en-US" sz="1600"/>
                        <a:t> and Diava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Patti</a:t>
                      </a:r>
                      <a:r>
                        <a:rPr lang="en-US" sz="1600" dirty="0"/>
                        <a:t> &amp; Keith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5" name="Google Shape;495;p23"/>
          <p:cNvSpPr txBox="1"/>
          <p:nvPr/>
        </p:nvSpPr>
        <p:spPr>
          <a:xfrm>
            <a:off x="445517" y="3854046"/>
            <a:ext cx="79414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your partner and say privately say “hello” to one another in your chat window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/>
              <a:t>Complete the Sentence</a:t>
            </a:r>
            <a:endParaRPr/>
          </a:p>
        </p:txBody>
      </p:sp>
      <p:sp>
        <p:nvSpPr>
          <p:cNvPr id="502" name="Google Shape;502;p24"/>
          <p:cNvSpPr txBox="1">
            <a:spLocks noGrp="1"/>
          </p:cNvSpPr>
          <p:nvPr>
            <p:ph type="body" idx="1"/>
          </p:nvPr>
        </p:nvSpPr>
        <p:spPr>
          <a:xfrm>
            <a:off x="309600" y="1273289"/>
            <a:ext cx="8229600" cy="87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A great leader is________________________?</a:t>
            </a:r>
            <a:endParaRPr/>
          </a:p>
        </p:txBody>
      </p:sp>
      <p:sp>
        <p:nvSpPr>
          <p:cNvPr id="505" name="Google Shape;505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503" name="Google Shape;503;p24" descr="Shape, arrow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8468" y="2389738"/>
            <a:ext cx="3017520" cy="20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4"/>
          <p:cNvSpPr/>
          <p:nvPr/>
        </p:nvSpPr>
        <p:spPr>
          <a:xfrm>
            <a:off x="5311154" y="3036432"/>
            <a:ext cx="23854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Complete the sentence.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/>
              <a:t>Discussion Activity</a:t>
            </a:r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type="body" idx="1"/>
          </p:nvPr>
        </p:nvSpPr>
        <p:spPr>
          <a:xfrm>
            <a:off x="319583" y="1951637"/>
            <a:ext cx="5176800" cy="87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200" dirty="0"/>
              <a:t>What are ways to demonstrate gratitude to an employee?</a:t>
            </a:r>
            <a:endParaRPr dirty="0"/>
          </a:p>
        </p:txBody>
      </p:sp>
      <p:sp>
        <p:nvSpPr>
          <p:cNvPr id="514" name="Google Shape;514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512" name="Google Shape;512;p25" descr="Shape, arrow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1680" y="931037"/>
            <a:ext cx="3017520" cy="20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5"/>
          <p:cNvSpPr/>
          <p:nvPr/>
        </p:nvSpPr>
        <p:spPr>
          <a:xfrm>
            <a:off x="5890909" y="1525932"/>
            <a:ext cx="23854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hare your response.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1040"/>
            <a:ext cx="7772400" cy="643731"/>
          </a:xfrm>
        </p:spPr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200" y="3585641"/>
            <a:ext cx="6451600" cy="673100"/>
          </a:xfrm>
        </p:spPr>
        <p:txBody>
          <a:bodyPr/>
          <a:lstStyle/>
          <a:p>
            <a:r>
              <a:rPr lang="en-US" dirty="0"/>
              <a:t>Executive Learning Exchange</a:t>
            </a:r>
          </a:p>
          <a:p>
            <a:r>
              <a:rPr lang="en-US" dirty="0"/>
              <a:t>Chicago, IL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2507196"/>
            <a:ext cx="2133600" cy="273844"/>
          </a:xfrm>
        </p:spPr>
        <p:txBody>
          <a:bodyPr/>
          <a:lstStyle/>
          <a:p>
            <a:r>
              <a:rPr lang="en-US" dirty="0"/>
              <a:t>October 23, 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>
            <a:spLocks noGrp="1"/>
          </p:cNvSpPr>
          <p:nvPr>
            <p:ph type="title"/>
          </p:nvPr>
        </p:nvSpPr>
        <p:spPr>
          <a:xfrm>
            <a:off x="485079" y="168112"/>
            <a:ext cx="7886700" cy="55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/>
              <a:t>Annotation Activity Using Last Names</a:t>
            </a:r>
            <a:endParaRPr/>
          </a:p>
        </p:txBody>
      </p:sp>
      <p:sp>
        <p:nvSpPr>
          <p:cNvPr id="478" name="Google Shape;478;p21"/>
          <p:cNvSpPr txBox="1"/>
          <p:nvPr/>
        </p:nvSpPr>
        <p:spPr>
          <a:xfrm>
            <a:off x="285413" y="1290784"/>
            <a:ext cx="42196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is it appropriate to turn off your webcam?</a:t>
            </a:r>
            <a:endParaRPr/>
          </a:p>
        </p:txBody>
      </p:sp>
      <p:sp>
        <p:nvSpPr>
          <p:cNvPr id="479" name="Google Shape;479;p21"/>
          <p:cNvSpPr txBox="1"/>
          <p:nvPr/>
        </p:nvSpPr>
        <p:spPr>
          <a:xfrm>
            <a:off x="4982667" y="1329782"/>
            <a:ext cx="35455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would I need to keep it on?</a:t>
            </a:r>
            <a:endParaRPr/>
          </a:p>
        </p:txBody>
      </p:sp>
      <p:cxnSp>
        <p:nvCxnSpPr>
          <p:cNvPr id="480" name="Google Shape;480;p21"/>
          <p:cNvCxnSpPr/>
          <p:nvPr/>
        </p:nvCxnSpPr>
        <p:spPr>
          <a:xfrm>
            <a:off x="4505094" y="1023516"/>
            <a:ext cx="0" cy="393192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1" name="Google Shape;481;p21"/>
          <p:cNvSpPr txBox="1"/>
          <p:nvPr/>
        </p:nvSpPr>
        <p:spPr>
          <a:xfrm>
            <a:off x="939955" y="882807"/>
            <a:ext cx="29779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Names beginning with A - M</a:t>
            </a:r>
            <a:endParaRPr/>
          </a:p>
        </p:txBody>
      </p:sp>
      <p:sp>
        <p:nvSpPr>
          <p:cNvPr id="482" name="Google Shape;482;p21"/>
          <p:cNvSpPr txBox="1"/>
          <p:nvPr/>
        </p:nvSpPr>
        <p:spPr>
          <a:xfrm>
            <a:off x="4982668" y="882807"/>
            <a:ext cx="29058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Names beginning with N - Z</a:t>
            </a:r>
            <a:endParaRPr/>
          </a:p>
        </p:txBody>
      </p:sp>
      <p:sp>
        <p:nvSpPr>
          <p:cNvPr id="483" name="Google Shape;483;p21"/>
          <p:cNvSpPr txBox="1"/>
          <p:nvPr/>
        </p:nvSpPr>
        <p:spPr>
          <a:xfrm>
            <a:off x="224653" y="3363596"/>
            <a:ext cx="882850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participants use the text annotation tool to enter their responses in the column that corresponds with their last name.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 dirty="0"/>
              <a:t>Tool Example</a:t>
            </a:r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graphicFrame>
        <p:nvGraphicFramePr>
          <p:cNvPr id="382" name="Google Shape;382;p16"/>
          <p:cNvGraphicFramePr/>
          <p:nvPr/>
        </p:nvGraphicFramePr>
        <p:xfrm>
          <a:off x="498370" y="1124949"/>
          <a:ext cx="7008975" cy="28935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3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ENGAGEMENT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BREAKOUT ROOMS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AUDIO ISSUES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HANDELING TECHNICAL ISSUES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WHITEBOARD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WEBCAM ISSUES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KNOWLEDGE OF PLATFORM TOOLS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POLLING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BEING ABLE TO MULTITASK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3" name="Google Shape;383;p16"/>
          <p:cNvSpPr txBox="1"/>
          <p:nvPr/>
        </p:nvSpPr>
        <p:spPr>
          <a:xfrm>
            <a:off x="212349" y="4117111"/>
            <a:ext cx="80952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annotation stamp tool, enter a check mark or x in the boxes that you are most anxious about.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"/>
          <p:cNvSpPr/>
          <p:nvPr/>
        </p:nvSpPr>
        <p:spPr>
          <a:xfrm>
            <a:off x="0" y="548640"/>
            <a:ext cx="8945404" cy="1883700"/>
          </a:xfrm>
          <a:prstGeom prst="rect">
            <a:avLst/>
          </a:prstGeom>
          <a:solidFill>
            <a:srgbClr val="3E4E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9"/>
          <p:cNvSpPr/>
          <p:nvPr/>
        </p:nvSpPr>
        <p:spPr>
          <a:xfrm>
            <a:off x="4282679" y="1189435"/>
            <a:ext cx="4464844" cy="31075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9"/>
          <p:cNvSpPr/>
          <p:nvPr/>
        </p:nvSpPr>
        <p:spPr>
          <a:xfrm>
            <a:off x="208519" y="869463"/>
            <a:ext cx="40080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CONTIGENCY PLAN ACTIVITY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19"/>
          <p:cNvSpPr/>
          <p:nvPr/>
        </p:nvSpPr>
        <p:spPr>
          <a:xfrm>
            <a:off x="318588" y="2581713"/>
            <a:ext cx="385693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Think about possible solutions and contingencies for these three areas and enter your responses under the column header.</a:t>
            </a:r>
            <a:endParaRPr dirty="0"/>
          </a:p>
        </p:txBody>
      </p:sp>
      <p:sp>
        <p:nvSpPr>
          <p:cNvPr id="454" name="Google Shape;454;p19"/>
          <p:cNvSpPr txBox="1"/>
          <p:nvPr/>
        </p:nvSpPr>
        <p:spPr>
          <a:xfrm>
            <a:off x="6129338" y="4484458"/>
            <a:ext cx="908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minutes</a:t>
            </a:r>
            <a:endParaRPr/>
          </a:p>
        </p:txBody>
      </p:sp>
      <p:pic>
        <p:nvPicPr>
          <p:cNvPr id="455" name="Google Shape;45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2702" y="1518972"/>
            <a:ext cx="3977640" cy="24534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" name="Google Shape;465;p20"/>
          <p:cNvGraphicFramePr/>
          <p:nvPr/>
        </p:nvGraphicFramePr>
        <p:xfrm>
          <a:off x="0" y="0"/>
          <a:ext cx="9144000" cy="5612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6" name="Google Shape;466;p20" descr="Wi-Fi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4300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0"/>
          <p:cNvSpPr txBox="1"/>
          <p:nvPr/>
        </p:nvSpPr>
        <p:spPr>
          <a:xfrm>
            <a:off x="685800" y="90100"/>
            <a:ext cx="23348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Lost Internet Connectivity</a:t>
            </a:r>
            <a:endParaRPr/>
          </a:p>
        </p:txBody>
      </p:sp>
      <p:pic>
        <p:nvPicPr>
          <p:cNvPr id="468" name="Google Shape;468;p20" descr="Speaker phone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8960" y="-4572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0"/>
          <p:cNvSpPr txBox="1"/>
          <p:nvPr/>
        </p:nvSpPr>
        <p:spPr>
          <a:xfrm>
            <a:off x="3726181" y="90100"/>
            <a:ext cx="14267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Lost Telephony</a:t>
            </a:r>
            <a:endParaRPr/>
          </a:p>
        </p:txBody>
      </p:sp>
      <p:pic>
        <p:nvPicPr>
          <p:cNvPr id="470" name="Google Shape;470;p20" descr="Online meeting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8613" y="-4572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0"/>
          <p:cNvSpPr txBox="1"/>
          <p:nvPr/>
        </p:nvSpPr>
        <p:spPr>
          <a:xfrm>
            <a:off x="6695049" y="90100"/>
            <a:ext cx="25115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Platform Goes Down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/>
              <a:t>Knowledge Check</a:t>
            </a:r>
            <a:endParaRPr/>
          </a:p>
        </p:txBody>
      </p:sp>
      <p:sp>
        <p:nvSpPr>
          <p:cNvPr id="523" name="Google Shape;523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graphicFrame>
        <p:nvGraphicFramePr>
          <p:cNvPr id="521" name="Google Shape;521;p26"/>
          <p:cNvGraphicFramePr/>
          <p:nvPr>
            <p:extLst>
              <p:ext uri="{D42A27DB-BD31-4B8C-83A1-F6EECF244321}">
                <p14:modId xmlns:p14="http://schemas.microsoft.com/office/powerpoint/2010/main" val="604931888"/>
              </p:ext>
            </p:extLst>
          </p:nvPr>
        </p:nvGraphicFramePr>
        <p:xfrm>
          <a:off x="493838" y="1975036"/>
          <a:ext cx="8067350" cy="19355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97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/>
                        <a:t>1. “Are you crazy? That’s the worst idea I’ve heard in a long time.”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/>
                        <a:t>a. Rationalization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2. “That’s the way we’ve always done it.”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b. Emotional Thinking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3. “She might not be the most qualified candidate, but she could start working right away and it’s such a hassle to keep looking for another candidate.”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c. Bias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4. “George told me this provider is great and he’s always right.”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d. Tunnel Vision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2" name="Google Shape;522;p26"/>
          <p:cNvSpPr txBox="1"/>
          <p:nvPr/>
        </p:nvSpPr>
        <p:spPr>
          <a:xfrm>
            <a:off x="453473" y="1119018"/>
            <a:ext cx="80005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each statement and match it with the critical thinking mistake it illustrates and enter your responses i.e. 1a, 2b, 3c, 4d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/>
              <a:t>Fact or Opinion</a:t>
            </a:r>
            <a:endParaRPr/>
          </a:p>
        </p:txBody>
      </p:sp>
      <p:sp>
        <p:nvSpPr>
          <p:cNvPr id="530" name="Google Shape;530;p27"/>
          <p:cNvSpPr txBox="1">
            <a:spLocks noGrp="1"/>
          </p:cNvSpPr>
          <p:nvPr>
            <p:ph type="body" idx="1"/>
          </p:nvPr>
        </p:nvSpPr>
        <p:spPr>
          <a:xfrm>
            <a:off x="344269" y="2062818"/>
            <a:ext cx="8229600" cy="125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/>
              <a:t>Police arrested three burglars last night.</a:t>
            </a:r>
            <a:endParaRPr/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/>
              <a:t>He has the most clout in the organization.</a:t>
            </a:r>
            <a:endParaRPr/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/>
              <a:t>She said the CEO was the smartest businessperson she had ever known.</a:t>
            </a:r>
            <a:endParaRPr/>
          </a:p>
        </p:txBody>
      </p:sp>
      <p:sp>
        <p:nvSpPr>
          <p:cNvPr id="534" name="Google Shape;534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531" name="Google Shape;531;p27"/>
          <p:cNvSpPr txBox="1"/>
          <p:nvPr/>
        </p:nvSpPr>
        <p:spPr>
          <a:xfrm>
            <a:off x="309599" y="1293862"/>
            <a:ext cx="77379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Instructions: Read each statement and determine whether the statement is a fact or an opinion. </a:t>
            </a:r>
            <a:endParaRPr/>
          </a:p>
        </p:txBody>
      </p:sp>
      <p:sp>
        <p:nvSpPr>
          <p:cNvPr id="532" name="Google Shape;532;p27"/>
          <p:cNvSpPr txBox="1"/>
          <p:nvPr/>
        </p:nvSpPr>
        <p:spPr>
          <a:xfrm>
            <a:off x="344269" y="3489269"/>
            <a:ext cx="773798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Fact or Opinion.</a:t>
            </a:r>
            <a:endParaRPr dirty="0"/>
          </a:p>
        </p:txBody>
      </p:sp>
      <p:pic>
        <p:nvPicPr>
          <p:cNvPr id="533" name="Google Shape;533;p2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7371" y="102674"/>
            <a:ext cx="274320" cy="27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/>
          <p:nvPr/>
        </p:nvSpPr>
        <p:spPr>
          <a:xfrm>
            <a:off x="0" y="0"/>
            <a:ext cx="9144000" cy="859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"/>
          <p:cNvGrpSpPr/>
          <p:nvPr/>
        </p:nvGrpSpPr>
        <p:grpSpPr>
          <a:xfrm>
            <a:off x="166248" y="3685297"/>
            <a:ext cx="8759491" cy="1397184"/>
            <a:chOff x="166248" y="3685297"/>
            <a:chExt cx="8759491" cy="1397184"/>
          </a:xfrm>
        </p:grpSpPr>
        <p:grpSp>
          <p:nvGrpSpPr>
            <p:cNvPr id="171" name="Google Shape;171;p4"/>
            <p:cNvGrpSpPr/>
            <p:nvPr/>
          </p:nvGrpSpPr>
          <p:grpSpPr>
            <a:xfrm>
              <a:off x="166248" y="3685297"/>
              <a:ext cx="1605661" cy="1397184"/>
              <a:chOff x="0" y="3283528"/>
              <a:chExt cx="1605661" cy="1397184"/>
            </a:xfrm>
          </p:grpSpPr>
          <p:pic>
            <p:nvPicPr>
              <p:cNvPr id="172" name="Google Shape;172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7070" y="3283528"/>
                <a:ext cx="731520" cy="731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3" name="Google Shape;173;p4"/>
              <p:cNvSpPr txBox="1"/>
              <p:nvPr/>
            </p:nvSpPr>
            <p:spPr>
              <a:xfrm>
                <a:off x="214865" y="4013801"/>
                <a:ext cx="117593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COMMUNITY</a:t>
                </a:r>
                <a:endParaRPr/>
              </a:p>
            </p:txBody>
          </p:sp>
          <p:sp>
            <p:nvSpPr>
              <p:cNvPr id="174" name="Google Shape;174;p4"/>
              <p:cNvSpPr txBox="1"/>
              <p:nvPr/>
            </p:nvSpPr>
            <p:spPr>
              <a:xfrm>
                <a:off x="0" y="4265214"/>
                <a:ext cx="1605661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Connect with trusted </a:t>
                </a:r>
                <a:b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</a:br>
                <a: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learner leaders</a:t>
                </a:r>
                <a:endParaRPr/>
              </a:p>
            </p:txBody>
          </p:sp>
        </p:grpSp>
        <p:grpSp>
          <p:nvGrpSpPr>
            <p:cNvPr id="175" name="Google Shape;175;p4"/>
            <p:cNvGrpSpPr/>
            <p:nvPr/>
          </p:nvGrpSpPr>
          <p:grpSpPr>
            <a:xfrm>
              <a:off x="1916277" y="3826414"/>
              <a:ext cx="1648691" cy="1240679"/>
              <a:chOff x="1674932" y="3424645"/>
              <a:chExt cx="1648691" cy="1240679"/>
            </a:xfrm>
          </p:grpSpPr>
          <p:pic>
            <p:nvPicPr>
              <p:cNvPr id="176" name="Google Shape;176;p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270677" y="3424645"/>
                <a:ext cx="457200" cy="4475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7" name="Google Shape;177;p4"/>
              <p:cNvSpPr txBox="1"/>
              <p:nvPr/>
            </p:nvSpPr>
            <p:spPr>
              <a:xfrm>
                <a:off x="1850484" y="4013801"/>
                <a:ext cx="129758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GET FRESH IDEAS</a:t>
                </a:r>
                <a:endParaRPr/>
              </a:p>
            </p:txBody>
          </p:sp>
          <p:sp>
            <p:nvSpPr>
              <p:cNvPr id="178" name="Google Shape;178;p4"/>
              <p:cNvSpPr txBox="1"/>
              <p:nvPr/>
            </p:nvSpPr>
            <p:spPr>
              <a:xfrm>
                <a:off x="1674932" y="4265214"/>
                <a:ext cx="164869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NEXT practices, beyond best practices</a:t>
                </a:r>
                <a:endParaRPr/>
              </a:p>
            </p:txBody>
          </p:sp>
        </p:grpSp>
        <p:grpSp>
          <p:nvGrpSpPr>
            <p:cNvPr id="179" name="Google Shape;179;p4"/>
            <p:cNvGrpSpPr/>
            <p:nvPr/>
          </p:nvGrpSpPr>
          <p:grpSpPr>
            <a:xfrm>
              <a:off x="3709336" y="3826414"/>
              <a:ext cx="1953491" cy="1240679"/>
              <a:chOff x="3198930" y="3424645"/>
              <a:chExt cx="1953491" cy="1240679"/>
            </a:xfrm>
          </p:grpSpPr>
          <p:pic>
            <p:nvPicPr>
              <p:cNvPr id="180" name="Google Shape;180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947075" y="342464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1" name="Google Shape;181;p4"/>
              <p:cNvSpPr txBox="1"/>
              <p:nvPr/>
            </p:nvSpPr>
            <p:spPr>
              <a:xfrm>
                <a:off x="3568446" y="4013801"/>
                <a:ext cx="1214459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COLLABORATE</a:t>
                </a:r>
                <a:endParaRPr/>
              </a:p>
            </p:txBody>
          </p:sp>
          <p:sp>
            <p:nvSpPr>
              <p:cNvPr id="182" name="Google Shape;182;p4"/>
              <p:cNvSpPr txBox="1"/>
              <p:nvPr/>
            </p:nvSpPr>
            <p:spPr>
              <a:xfrm>
                <a:off x="3198930" y="4265214"/>
                <a:ext cx="195349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You don't need to solve everything yourself</a:t>
                </a:r>
                <a:endParaRPr/>
              </a:p>
            </p:txBody>
          </p:sp>
        </p:grpSp>
        <p:grpSp>
          <p:nvGrpSpPr>
            <p:cNvPr id="183" name="Google Shape;183;p4"/>
            <p:cNvGrpSpPr/>
            <p:nvPr/>
          </p:nvGrpSpPr>
          <p:grpSpPr>
            <a:xfrm>
              <a:off x="5807195" y="3826414"/>
              <a:ext cx="1577950" cy="1240679"/>
              <a:chOff x="5199224" y="3424645"/>
              <a:chExt cx="1577950" cy="1240679"/>
            </a:xfrm>
          </p:grpSpPr>
          <p:pic>
            <p:nvPicPr>
              <p:cNvPr id="184" name="Google Shape;184;p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699007" y="3424645"/>
                <a:ext cx="578385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5" name="Google Shape;185;p4"/>
              <p:cNvSpPr txBox="1"/>
              <p:nvPr/>
            </p:nvSpPr>
            <p:spPr>
              <a:xfrm>
                <a:off x="5322531" y="4013801"/>
                <a:ext cx="1331337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BUILD NEW SKILLS</a:t>
                </a:r>
                <a:endParaRPr/>
              </a:p>
            </p:txBody>
          </p:sp>
          <p:sp>
            <p:nvSpPr>
              <p:cNvPr id="186" name="Google Shape;186;p4"/>
              <p:cNvSpPr txBox="1"/>
              <p:nvPr/>
            </p:nvSpPr>
            <p:spPr>
              <a:xfrm>
                <a:off x="5199224" y="4265214"/>
                <a:ext cx="15779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Share experiences with your peers</a:t>
                </a:r>
                <a:endParaRPr/>
              </a:p>
            </p:txBody>
          </p:sp>
        </p:grpSp>
        <p:grpSp>
          <p:nvGrpSpPr>
            <p:cNvPr id="187" name="Google Shape;187;p4"/>
            <p:cNvGrpSpPr/>
            <p:nvPr/>
          </p:nvGrpSpPr>
          <p:grpSpPr>
            <a:xfrm>
              <a:off x="7529513" y="3826414"/>
              <a:ext cx="1396226" cy="1240679"/>
              <a:chOff x="7363265" y="3424645"/>
              <a:chExt cx="1396226" cy="1240679"/>
            </a:xfrm>
          </p:grpSpPr>
          <p:pic>
            <p:nvPicPr>
              <p:cNvPr id="188" name="Google Shape;188;p4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827642" y="3424645"/>
                <a:ext cx="467473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9" name="Google Shape;189;p4"/>
              <p:cNvSpPr txBox="1"/>
              <p:nvPr/>
            </p:nvSpPr>
            <p:spPr>
              <a:xfrm>
                <a:off x="7363265" y="4013801"/>
                <a:ext cx="139622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BUSINESS IMPACT</a:t>
                </a:r>
                <a:endParaRPr/>
              </a:p>
            </p:txBody>
          </p:sp>
          <p:sp>
            <p:nvSpPr>
              <p:cNvPr id="190" name="Google Shape;190;p4"/>
              <p:cNvSpPr txBox="1"/>
              <p:nvPr/>
            </p:nvSpPr>
            <p:spPr>
              <a:xfrm>
                <a:off x="7433462" y="4265214"/>
                <a:ext cx="125583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Create a future </a:t>
                </a:r>
                <a:b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</a:br>
                <a: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ready workforce</a:t>
                </a:r>
                <a:endParaRPr/>
              </a:p>
            </p:txBody>
          </p:sp>
        </p:grpSp>
      </p:grpSp>
      <p:sp>
        <p:nvSpPr>
          <p:cNvPr id="191" name="Google Shape;191;p4"/>
          <p:cNvSpPr txBox="1"/>
          <p:nvPr/>
        </p:nvSpPr>
        <p:spPr>
          <a:xfrm>
            <a:off x="1463777" y="120062"/>
            <a:ext cx="62164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HELPING LEARNING LEADERS GROW</a:t>
            </a:r>
            <a:endParaRPr/>
          </a:p>
        </p:txBody>
      </p:sp>
      <p:pic>
        <p:nvPicPr>
          <p:cNvPr id="192" name="Google Shape;192;p4" descr="A group of people sitting on chairs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857937"/>
            <a:ext cx="9144000" cy="291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1212B32-1CF9-45F1-A440-FE2A61A0C33A}"/>
              </a:ext>
            </a:extLst>
          </p:cNvPr>
          <p:cNvSpPr txBox="1"/>
          <p:nvPr/>
        </p:nvSpPr>
        <p:spPr>
          <a:xfrm>
            <a:off x="2180514" y="3533027"/>
            <a:ext cx="170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Iris Wilson-Farley</a:t>
            </a:r>
          </a:p>
          <a:p>
            <a:r>
              <a:rPr lang="en-US" sz="1200" dirty="0">
                <a:solidFill>
                  <a:schemeClr val="bg1"/>
                </a:solidFill>
              </a:rPr>
              <a:t>VP, Talent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Komatsu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3527BB-7F83-48BC-988B-C39E865F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66912" y="1658719"/>
            <a:ext cx="1465490" cy="14654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B16699-BE07-4E51-9AA4-CD1DCB6743D5}"/>
              </a:ext>
            </a:extLst>
          </p:cNvPr>
          <p:cNvSpPr txBox="1"/>
          <p:nvPr/>
        </p:nvSpPr>
        <p:spPr>
          <a:xfrm>
            <a:off x="5617179" y="3533027"/>
            <a:ext cx="170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Denise Banks</a:t>
            </a:r>
          </a:p>
          <a:p>
            <a:r>
              <a:rPr lang="en-US" sz="1200" dirty="0">
                <a:solidFill>
                  <a:schemeClr val="bg1"/>
                </a:solidFill>
              </a:rPr>
              <a:t>CHRO</a:t>
            </a:r>
          </a:p>
          <a:p>
            <a:r>
              <a:rPr lang="en-US" sz="1200" dirty="0">
                <a:solidFill>
                  <a:schemeClr val="bg1"/>
                </a:solidFill>
              </a:rPr>
              <a:t>Art Institute of Chicago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094ED-EF2C-42AD-8773-538BB1453B39}"/>
              </a:ext>
            </a:extLst>
          </p:cNvPr>
          <p:cNvSpPr txBox="1"/>
          <p:nvPr/>
        </p:nvSpPr>
        <p:spPr>
          <a:xfrm>
            <a:off x="2980303" y="4687332"/>
            <a:ext cx="36439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The opinions and views expressed are my own and do not represent the views of my employer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1A9FA-66F2-4696-A698-F020AB23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61482" y="1647659"/>
            <a:ext cx="1465489" cy="14387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0902-FF02-4509-AF97-9BD322D5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Presenters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0669F-754E-4156-BAF8-DCB99C6D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Opinions expressed are solely my own and do not express the views or opinions of my employer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FCA859-62DF-41D1-817A-27445E78376F}"/>
              </a:ext>
            </a:extLst>
          </p:cNvPr>
          <p:cNvSpPr/>
          <p:nvPr/>
        </p:nvSpPr>
        <p:spPr>
          <a:xfrm>
            <a:off x="445770" y="3070653"/>
            <a:ext cx="11436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400" b="1" dirty="0">
                <a:latin typeface="+mj-lt"/>
              </a:rPr>
              <a:t>Name</a:t>
            </a:r>
            <a:endParaRPr lang="en-US" sz="1400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48C2A7-280E-49AC-9A82-97B37F121164}"/>
              </a:ext>
            </a:extLst>
          </p:cNvPr>
          <p:cNvSpPr/>
          <p:nvPr/>
        </p:nvSpPr>
        <p:spPr>
          <a:xfrm>
            <a:off x="445770" y="3301749"/>
            <a:ext cx="1174223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400" i="1" dirty="0">
                <a:solidFill>
                  <a:srgbClr val="455262"/>
                </a:solidFill>
              </a:rPr>
              <a:t>Company Name</a:t>
            </a:r>
          </a:p>
        </p:txBody>
      </p:sp>
      <p:pic>
        <p:nvPicPr>
          <p:cNvPr id="27" name="Picture 2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26D6B411-F137-45A7-91A0-4DB001290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770" y="1595169"/>
            <a:ext cx="1143642" cy="13716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65FCB1F-789A-47E4-886E-5CF9D4045203}"/>
              </a:ext>
            </a:extLst>
          </p:cNvPr>
          <p:cNvSpPr/>
          <p:nvPr/>
        </p:nvSpPr>
        <p:spPr>
          <a:xfrm>
            <a:off x="1973580" y="3070653"/>
            <a:ext cx="11436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400" b="1" dirty="0">
                <a:latin typeface="+mj-lt"/>
              </a:rPr>
              <a:t>Name</a:t>
            </a:r>
            <a:endParaRPr lang="en-US" sz="1400" dirty="0"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2868AD-5920-4193-91DC-8088177EE65E}"/>
              </a:ext>
            </a:extLst>
          </p:cNvPr>
          <p:cNvSpPr/>
          <p:nvPr/>
        </p:nvSpPr>
        <p:spPr>
          <a:xfrm>
            <a:off x="1973580" y="3301749"/>
            <a:ext cx="1174223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400" i="1" dirty="0">
                <a:solidFill>
                  <a:srgbClr val="455262"/>
                </a:solidFill>
              </a:rPr>
              <a:t>Company Name</a:t>
            </a:r>
          </a:p>
        </p:txBody>
      </p:sp>
      <p:pic>
        <p:nvPicPr>
          <p:cNvPr id="42" name="Picture 41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EE69B60F-39BA-4011-B6EE-7F612C947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3580" y="1595169"/>
            <a:ext cx="1143642" cy="13716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73C408A-9DD5-4274-9D94-D049BCACFBDA}"/>
              </a:ext>
            </a:extLst>
          </p:cNvPr>
          <p:cNvSpPr/>
          <p:nvPr/>
        </p:nvSpPr>
        <p:spPr>
          <a:xfrm>
            <a:off x="3531971" y="3070653"/>
            <a:ext cx="11436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400" b="1" dirty="0">
                <a:latin typeface="+mj-lt"/>
              </a:rPr>
              <a:t>Name</a:t>
            </a:r>
            <a:endParaRPr lang="en-US" sz="1400" dirty="0"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D187EE8-7C05-464C-AD1F-6FD58AACFB1B}"/>
              </a:ext>
            </a:extLst>
          </p:cNvPr>
          <p:cNvSpPr/>
          <p:nvPr/>
        </p:nvSpPr>
        <p:spPr>
          <a:xfrm>
            <a:off x="3531971" y="3301749"/>
            <a:ext cx="1174223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400" i="1" dirty="0">
                <a:solidFill>
                  <a:srgbClr val="455262"/>
                </a:solidFill>
              </a:rPr>
              <a:t>Company Name</a:t>
            </a:r>
          </a:p>
        </p:txBody>
      </p:sp>
      <p:pic>
        <p:nvPicPr>
          <p:cNvPr id="45" name="Picture 44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14BF9F1E-64CF-4EF2-ABF9-DE715AF37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1971" y="1595169"/>
            <a:ext cx="1143642" cy="13716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2D7B0F6-9D3E-45B5-AEA8-972FC5796BF6}"/>
              </a:ext>
            </a:extLst>
          </p:cNvPr>
          <p:cNvSpPr/>
          <p:nvPr/>
        </p:nvSpPr>
        <p:spPr>
          <a:xfrm>
            <a:off x="5120943" y="3070653"/>
            <a:ext cx="11436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400" b="1" dirty="0">
                <a:latin typeface="+mj-lt"/>
              </a:rPr>
              <a:t>Name</a:t>
            </a:r>
            <a:endParaRPr lang="en-US" sz="1400" dirty="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76050D-22AD-4329-871D-0EC1B2F4DB6B}"/>
              </a:ext>
            </a:extLst>
          </p:cNvPr>
          <p:cNvSpPr/>
          <p:nvPr/>
        </p:nvSpPr>
        <p:spPr>
          <a:xfrm>
            <a:off x="5120943" y="3301749"/>
            <a:ext cx="1174223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400" i="1" dirty="0">
                <a:solidFill>
                  <a:srgbClr val="455262"/>
                </a:solidFill>
              </a:rPr>
              <a:t>Company Name</a:t>
            </a:r>
          </a:p>
        </p:txBody>
      </p:sp>
      <p:pic>
        <p:nvPicPr>
          <p:cNvPr id="48" name="Picture 4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2D5F3EAC-A7AF-4509-AE69-F65BD033D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0943" y="1595169"/>
            <a:ext cx="1143642" cy="13716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9A2B629-B102-46B1-AAD8-FB15A7E47B22}"/>
              </a:ext>
            </a:extLst>
          </p:cNvPr>
          <p:cNvSpPr/>
          <p:nvPr/>
        </p:nvSpPr>
        <p:spPr>
          <a:xfrm>
            <a:off x="6648753" y="3070653"/>
            <a:ext cx="11436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400" b="1" dirty="0">
                <a:latin typeface="+mj-lt"/>
              </a:rPr>
              <a:t>Name</a:t>
            </a:r>
            <a:endParaRPr lang="en-US" sz="1400" dirty="0">
              <a:latin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359792-15ED-4A93-9E86-AF5765647471}"/>
              </a:ext>
            </a:extLst>
          </p:cNvPr>
          <p:cNvSpPr/>
          <p:nvPr/>
        </p:nvSpPr>
        <p:spPr>
          <a:xfrm>
            <a:off x="6648753" y="3301749"/>
            <a:ext cx="1174223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400" i="1" dirty="0">
                <a:solidFill>
                  <a:srgbClr val="455262"/>
                </a:solidFill>
              </a:rPr>
              <a:t>Company Name</a:t>
            </a:r>
          </a:p>
        </p:txBody>
      </p:sp>
      <p:pic>
        <p:nvPicPr>
          <p:cNvPr id="51" name="Picture 50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3D2EED9B-A32C-4784-85F3-03AE1B3A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753" y="1595169"/>
            <a:ext cx="114364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4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www.ExecutiveLearningExchange.com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www.ExecutiveLearningExchange.com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879e28-b021-4653-9b87-297bf617931a" xsi:nil="true"/>
    <lcf76f155ced4ddcb4097134ff3c332f xmlns="8d239f90-3fb9-4d56-a3fc-fe19b8c78ae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586E1945C2A4A9EEE1C0E1C1000AD" ma:contentTypeVersion="18" ma:contentTypeDescription="Create a new document." ma:contentTypeScope="" ma:versionID="ef551f4af1126418483e254ff678fec0">
  <xsd:schema xmlns:xsd="http://www.w3.org/2001/XMLSchema" xmlns:xs="http://www.w3.org/2001/XMLSchema" xmlns:p="http://schemas.microsoft.com/office/2006/metadata/properties" xmlns:ns2="8d239f90-3fb9-4d56-a3fc-fe19b8c78ae8" xmlns:ns3="cb879e28-b021-4653-9b87-297bf617931a" targetNamespace="http://schemas.microsoft.com/office/2006/metadata/properties" ma:root="true" ma:fieldsID="07abf9936821e7566fc0a1c40f2b3c24" ns2:_="" ns3:_="">
    <xsd:import namespace="8d239f90-3fb9-4d56-a3fc-fe19b8c78ae8"/>
    <xsd:import namespace="cb879e28-b021-4653-9b87-297bf61793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39f90-3fb9-4d56-a3fc-fe19b8c78a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b70cbc9-a86d-4e94-9358-700245d65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79e28-b021-4653-9b87-297bf61793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4d9527a-af3c-44b0-a17d-06824853943f}" ma:internalName="TaxCatchAll" ma:showField="CatchAllData" ma:web="cb879e28-b021-4653-9b87-297bf61793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D8738B-513D-4CB8-8CCE-D2338F3AC8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DA981D-9BBC-44B2-9911-07E869BEAC6C}">
  <ds:schemaRefs>
    <ds:schemaRef ds:uri="http://schemas.microsoft.com/office/2006/metadata/properties"/>
    <ds:schemaRef ds:uri="http://schemas.microsoft.com/office/infopath/2007/PartnerControls"/>
    <ds:schemaRef ds:uri="cb879e28-b021-4653-9b87-297bf617931a"/>
    <ds:schemaRef ds:uri="8d239f90-3fb9-4d56-a3fc-fe19b8c78ae8"/>
  </ds:schemaRefs>
</ds:datastoreItem>
</file>

<file path=customXml/itemProps3.xml><?xml version="1.0" encoding="utf-8"?>
<ds:datastoreItem xmlns:ds="http://schemas.openxmlformats.org/officeDocument/2006/customXml" ds:itemID="{F49E500A-B19F-47D8-AAA0-D2852C5C5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39f90-3fb9-4d56-a3fc-fe19b8c78ae8"/>
    <ds:schemaRef ds:uri="cb879e28-b021-4653-9b87-297bf61793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783</Words>
  <Application>Microsoft Office PowerPoint</Application>
  <PresentationFormat>On-screen Show (16:9)</PresentationFormat>
  <Paragraphs>161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Lora</vt:lpstr>
      <vt:lpstr>Open Sans</vt:lpstr>
      <vt:lpstr>Office Theme</vt:lpstr>
      <vt:lpstr>ELE PowerPoint Template</vt:lpstr>
      <vt:lpstr>Session Title</vt:lpstr>
      <vt:lpstr>PowerPoint Presentation</vt:lpstr>
      <vt:lpstr>PowerPoint Presentation</vt:lpstr>
      <vt:lpstr>Meet Your Presenters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Sample Engagement Activities</vt:lpstr>
      <vt:lpstr>Process Flow Example</vt:lpstr>
      <vt:lpstr>Activity</vt:lpstr>
      <vt:lpstr>1-on-1 Chat Activity</vt:lpstr>
      <vt:lpstr>Complete the Sentence</vt:lpstr>
      <vt:lpstr>Discussion Activity</vt:lpstr>
      <vt:lpstr>Annotation Activity Using Last Names</vt:lpstr>
      <vt:lpstr>Tool Example</vt:lpstr>
      <vt:lpstr>PowerPoint Presentation</vt:lpstr>
      <vt:lpstr>PowerPoint Presentation</vt:lpstr>
      <vt:lpstr>Knowledge Check</vt:lpstr>
      <vt:lpstr>Fact or Opinion</vt:lpstr>
    </vt:vector>
  </TitlesOfParts>
  <Manager/>
  <Company>ELE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 Events &amp; Insights</dc:title>
  <dc:subject>PPT Template for ELE Discussion</dc:subject>
  <dc:creator>dirk@learningexecutive.com</dc:creator>
  <cp:keywords>ELE</cp:keywords>
  <dc:description>Contact Dirk Tussing for Questions</dc:description>
  <cp:lastModifiedBy>Tri Nguyen</cp:lastModifiedBy>
  <cp:revision>35</cp:revision>
  <dcterms:created xsi:type="dcterms:W3CDTF">2018-10-18T02:07:01Z</dcterms:created>
  <dcterms:modified xsi:type="dcterms:W3CDTF">2023-10-02T11:13:00Z</dcterms:modified>
  <cp:category>Events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0x010100F28586E1945C2A4A9EEE1C0E1C1000AD</vt:lpwstr>
  </property>
</Properties>
</file>